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media/image41.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 id="2147483709" r:id="rId5"/>
    <p:sldMasterId id="2147483714" r:id="rId6"/>
    <p:sldMasterId id="2147483752" r:id="rId7"/>
  </p:sldMasterIdLst>
  <p:notesMasterIdLst>
    <p:notesMasterId r:id="rId29"/>
  </p:notesMasterIdLst>
  <p:sldIdLst>
    <p:sldId id="282" r:id="rId8"/>
    <p:sldId id="1136" r:id="rId9"/>
    <p:sldId id="1152" r:id="rId10"/>
    <p:sldId id="2076138628" r:id="rId11"/>
    <p:sldId id="2147477958" r:id="rId12"/>
    <p:sldId id="2147477998" r:id="rId13"/>
    <p:sldId id="2147478006" r:id="rId14"/>
    <p:sldId id="2147478007" r:id="rId15"/>
    <p:sldId id="2147478008" r:id="rId16"/>
    <p:sldId id="2147478009" r:id="rId17"/>
    <p:sldId id="2147478001" r:id="rId18"/>
    <p:sldId id="2147478010" r:id="rId19"/>
    <p:sldId id="2147478011" r:id="rId20"/>
    <p:sldId id="2147478012" r:id="rId21"/>
    <p:sldId id="2147478013" r:id="rId22"/>
    <p:sldId id="2147478014" r:id="rId23"/>
    <p:sldId id="2147478015" r:id="rId24"/>
    <p:sldId id="2147478016" r:id="rId25"/>
    <p:sldId id="2147478005" r:id="rId26"/>
    <p:sldId id="370" r:id="rId27"/>
    <p:sldId id="349" r:id="rId2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108B"/>
    <a:srgbClr val="CE108B"/>
    <a:srgbClr val="582873"/>
    <a:srgbClr val="7D726D"/>
    <a:srgbClr val="D40E8C"/>
    <a:srgbClr val="863887"/>
    <a:srgbClr val="B01C87"/>
    <a:srgbClr val="714888"/>
    <a:srgbClr val="A12587"/>
    <a:srgbClr val="B719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42"/>
    <p:restoredTop sz="92708"/>
  </p:normalViewPr>
  <p:slideViewPr>
    <p:cSldViewPr snapToGrid="0">
      <p:cViewPr varScale="1">
        <p:scale>
          <a:sx n="125" d="100"/>
          <a:sy n="125" d="100"/>
        </p:scale>
        <p:origin x="840" y="42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presProps" Target="presProps.xml"/><Relationship Id="rId8"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er, John" userId="3389ea36-44fd-4549-a67f-acacce31285e" providerId="ADAL" clId="{6C9D9033-62B1-4D2A-9C9A-AEF954924C54}"/>
    <pc:docChg chg="addSld modSld sldOrd">
      <pc:chgData name="Miner, John" userId="3389ea36-44fd-4549-a67f-acacce31285e" providerId="ADAL" clId="{6C9D9033-62B1-4D2A-9C9A-AEF954924C54}" dt="2022-02-22T21:19:03.088" v="117"/>
      <pc:docMkLst>
        <pc:docMk/>
      </pc:docMkLst>
      <pc:sldChg chg="ord">
        <pc:chgData name="Miner, John" userId="3389ea36-44fd-4549-a67f-acacce31285e" providerId="ADAL" clId="{6C9D9033-62B1-4D2A-9C9A-AEF954924C54}" dt="2022-02-22T21:12:54.395" v="3"/>
        <pc:sldMkLst>
          <pc:docMk/>
          <pc:sldMk cId="3126760649" sldId="1153"/>
        </pc:sldMkLst>
      </pc:sldChg>
      <pc:sldChg chg="ord">
        <pc:chgData name="Miner, John" userId="3389ea36-44fd-4549-a67f-acacce31285e" providerId="ADAL" clId="{6C9D9033-62B1-4D2A-9C9A-AEF954924C54}" dt="2022-02-22T21:18:45.129" v="111"/>
        <pc:sldMkLst>
          <pc:docMk/>
          <pc:sldMk cId="1713592372" sldId="1154"/>
        </pc:sldMkLst>
      </pc:sldChg>
      <pc:sldChg chg="ord">
        <pc:chgData name="Miner, John" userId="3389ea36-44fd-4549-a67f-acacce31285e" providerId="ADAL" clId="{6C9D9033-62B1-4D2A-9C9A-AEF954924C54}" dt="2022-02-22T21:19:03.088" v="117"/>
        <pc:sldMkLst>
          <pc:docMk/>
          <pc:sldMk cId="3449070361" sldId="1156"/>
        </pc:sldMkLst>
      </pc:sldChg>
      <pc:sldChg chg="ord">
        <pc:chgData name="Miner, John" userId="3389ea36-44fd-4549-a67f-acacce31285e" providerId="ADAL" clId="{6C9D9033-62B1-4D2A-9C9A-AEF954924C54}" dt="2022-02-22T21:18:48.149" v="115"/>
        <pc:sldMkLst>
          <pc:docMk/>
          <pc:sldMk cId="777794414" sldId="1161"/>
        </pc:sldMkLst>
      </pc:sldChg>
      <pc:sldChg chg="modSp mod">
        <pc:chgData name="Miner, John" userId="3389ea36-44fd-4549-a67f-acacce31285e" providerId="ADAL" clId="{6C9D9033-62B1-4D2A-9C9A-AEF954924C54}" dt="2022-02-22T21:14:48.023" v="46" actId="20577"/>
        <pc:sldMkLst>
          <pc:docMk/>
          <pc:sldMk cId="207324183" sldId="1162"/>
        </pc:sldMkLst>
        <pc:spChg chg="mod">
          <ac:chgData name="Miner, John" userId="3389ea36-44fd-4549-a67f-acacce31285e" providerId="ADAL" clId="{6C9D9033-62B1-4D2A-9C9A-AEF954924C54}" dt="2022-02-22T21:14:48.023" v="46" actId="20577"/>
          <ac:spMkLst>
            <pc:docMk/>
            <pc:sldMk cId="207324183" sldId="1162"/>
            <ac:spMk id="3" creationId="{5895291C-5793-4581-AD5F-13E2B6D61CF4}"/>
          </ac:spMkLst>
        </pc:spChg>
      </pc:sldChg>
      <pc:sldChg chg="modSp add mod ord">
        <pc:chgData name="Miner, John" userId="3389ea36-44fd-4549-a67f-acacce31285e" providerId="ADAL" clId="{6C9D9033-62B1-4D2A-9C9A-AEF954924C54}" dt="2022-02-22T21:15:42.026" v="99" actId="20577"/>
        <pc:sldMkLst>
          <pc:docMk/>
          <pc:sldMk cId="3787854518" sldId="1163"/>
        </pc:sldMkLst>
        <pc:spChg chg="mod">
          <ac:chgData name="Miner, John" userId="3389ea36-44fd-4549-a67f-acacce31285e" providerId="ADAL" clId="{6C9D9033-62B1-4D2A-9C9A-AEF954924C54}" dt="2022-02-22T21:15:42.026" v="99" actId="20577"/>
          <ac:spMkLst>
            <pc:docMk/>
            <pc:sldMk cId="3787854518" sldId="1163"/>
            <ac:spMk id="4" creationId="{2BE3E9A1-D5B9-5343-A519-CF5C43544576}"/>
          </ac:spMkLst>
        </pc:spChg>
      </pc:sldChg>
      <pc:sldChg chg="add">
        <pc:chgData name="Miner, John" userId="3389ea36-44fd-4549-a67f-acacce31285e" providerId="ADAL" clId="{6C9D9033-62B1-4D2A-9C9A-AEF954924C54}" dt="2022-02-22T21:15:16.894" v="47" actId="2890"/>
        <pc:sldMkLst>
          <pc:docMk/>
          <pc:sldMk cId="885327998" sldId="11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C5C26-E110-0243-8E14-F778A7F15B4B}" type="datetimeFigureOut">
              <a:rPr lang="en-US" smtClean="0"/>
              <a:t>3/18/2025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48CD4C-E5E2-FD4B-A013-4032F684959D}" type="slidenum">
              <a:rPr lang="en-US" smtClean="0"/>
              <a:t>‹#›</a:t>
            </a:fld>
            <a:endParaRPr lang="en-US"/>
          </a:p>
        </p:txBody>
      </p:sp>
    </p:spTree>
    <p:extLst>
      <p:ext uri="{BB962C8B-B14F-4D97-AF65-F5344CB8AC3E}">
        <p14:creationId xmlns:p14="http://schemas.microsoft.com/office/powerpoint/2010/main" val="2123582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dirty="0">
                <a:effectLst/>
                <a:latin typeface="Segoe UI" panose="020B0502040204020203" pitchFamily="34" charset="0"/>
                <a:ea typeface="Times New Roman" panose="02020603050405020304" pitchFamily="18" charset="0"/>
              </a:rPr>
              <a:t>Microsoft Fabric supports four common end-to-end analytics scenarios:</a:t>
            </a:r>
            <a:endParaRPr lang="en-US" sz="1800" dirty="0">
              <a:effectLst/>
              <a:latin typeface="Times New Roman" panose="02020603050405020304" pitchFamily="18" charset="0"/>
              <a:ea typeface="Times New Roman" panose="02020603050405020304" pitchFamily="18" charset="0"/>
            </a:endParaRPr>
          </a:p>
          <a:p>
            <a:pPr marL="342900" marR="0" lvl="0" indent="-342900" algn="l">
              <a:spcBef>
                <a:spcPts val="0"/>
              </a:spcBef>
              <a:spcAft>
                <a:spcPts val="0"/>
              </a:spcAft>
              <a:buFont typeface="+mj-lt"/>
              <a:buAutoNum type="arabicPeriod"/>
            </a:pPr>
            <a:r>
              <a:rPr lang="en-US" sz="1800" b="1" dirty="0">
                <a:solidFill>
                  <a:srgbClr val="000000"/>
                </a:solidFill>
                <a:effectLst/>
                <a:latin typeface="Segoe UI" panose="020B0502040204020203" pitchFamily="34" charset="0"/>
                <a:ea typeface="Times New Roman" panose="02020603050405020304" pitchFamily="18" charset="0"/>
              </a:rPr>
              <a:t>Lakehouse</a:t>
            </a:r>
            <a:endParaRPr lang="en-US" sz="1800" dirty="0">
              <a:effectLst/>
              <a:latin typeface="Times New Roman" panose="02020603050405020304" pitchFamily="18" charset="0"/>
              <a:ea typeface="Times New Roman" panose="02020603050405020304" pitchFamily="18" charset="0"/>
            </a:endParaRPr>
          </a:p>
          <a:p>
            <a:pPr marL="342900" marR="0" lvl="0" indent="-342900" algn="l">
              <a:spcBef>
                <a:spcPts val="0"/>
              </a:spcBef>
              <a:spcAft>
                <a:spcPts val="0"/>
              </a:spcAft>
              <a:buFont typeface="+mj-lt"/>
              <a:buAutoNum type="arabicPeriod"/>
            </a:pPr>
            <a:r>
              <a:rPr lang="en-US" sz="1800" b="1" dirty="0">
                <a:solidFill>
                  <a:srgbClr val="000000"/>
                </a:solidFill>
                <a:effectLst/>
                <a:latin typeface="Segoe UI" panose="020B0502040204020203" pitchFamily="34" charset="0"/>
                <a:ea typeface="Times New Roman" panose="02020603050405020304" pitchFamily="18" charset="0"/>
              </a:rPr>
              <a:t>Data Warehouse</a:t>
            </a:r>
            <a:endParaRPr lang="en-US" sz="1800" dirty="0">
              <a:effectLst/>
              <a:latin typeface="Times New Roman" panose="02020603050405020304" pitchFamily="18" charset="0"/>
              <a:ea typeface="Times New Roman" panose="02020603050405020304" pitchFamily="18" charset="0"/>
            </a:endParaRPr>
          </a:p>
          <a:p>
            <a:pPr marL="342900" marR="0" lvl="0" indent="-342900" algn="l">
              <a:spcBef>
                <a:spcPts val="0"/>
              </a:spcBef>
              <a:spcAft>
                <a:spcPts val="0"/>
              </a:spcAft>
              <a:buFont typeface="+mj-lt"/>
              <a:buAutoNum type="arabicPeriod"/>
            </a:pPr>
            <a:r>
              <a:rPr lang="en-US" sz="1800" b="1" dirty="0">
                <a:solidFill>
                  <a:srgbClr val="000000"/>
                </a:solidFill>
                <a:effectLst/>
                <a:latin typeface="Segoe UI" panose="020B0502040204020203" pitchFamily="34" charset="0"/>
                <a:ea typeface="Times New Roman" panose="02020603050405020304" pitchFamily="18" charset="0"/>
              </a:rPr>
              <a:t>Data Science</a:t>
            </a:r>
            <a:endParaRPr lang="en-US" sz="1800" dirty="0">
              <a:effectLst/>
              <a:latin typeface="Times New Roman" panose="02020603050405020304" pitchFamily="18" charset="0"/>
              <a:ea typeface="Times New Roman" panose="02020603050405020304" pitchFamily="18" charset="0"/>
            </a:endParaRPr>
          </a:p>
          <a:p>
            <a:pPr marL="342900" marR="0" lvl="0" indent="-342900" algn="l">
              <a:spcBef>
                <a:spcPts val="0"/>
              </a:spcBef>
              <a:spcAft>
                <a:spcPts val="0"/>
              </a:spcAft>
              <a:buFont typeface="+mj-lt"/>
              <a:buAutoNum type="arabicPeriod"/>
            </a:pPr>
            <a:r>
              <a:rPr lang="en-US" sz="1800" b="1" dirty="0">
                <a:solidFill>
                  <a:srgbClr val="000000"/>
                </a:solidFill>
                <a:effectLst/>
                <a:latin typeface="Segoe UI" panose="020B0502040204020203" pitchFamily="34" charset="0"/>
                <a:ea typeface="Times New Roman" panose="02020603050405020304" pitchFamily="18" charset="0"/>
              </a:rPr>
              <a:t>Real Time Analytics</a:t>
            </a:r>
            <a:endParaRPr lang="en-US" sz="1800" dirty="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Keep in mind that while these are the most common scenarios supported by Microsoft Fabric, there are many others that technical and business end-users can navigate through.</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3/18/2025 4:01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5099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The Data Warehouse analytics scenario takes existing sources that are mounted, while pipelines and dataflows can bring in all other data that is needed.</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IT teams can then define and store procedures to transform the data, which is stored as Parquet/Delta Lake files in </a:t>
            </a:r>
            <a:r>
              <a:rPr lang="en-US" sz="1800" err="1">
                <a:solidFill>
                  <a:srgbClr val="000000"/>
                </a:solidFill>
                <a:effectLst/>
                <a:latin typeface="Segoe UI" panose="020B0502040204020203" pitchFamily="34" charset="0"/>
                <a:ea typeface="Times New Roman" panose="02020603050405020304" pitchFamily="18" charset="0"/>
              </a:rPr>
              <a:t>OneLake</a:t>
            </a: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r>
              <a:rPr lang="en-US" sz="1800">
                <a:solidFill>
                  <a:srgbClr val="000000"/>
                </a:solidFill>
                <a:effectLst/>
                <a:latin typeface="Segoe UI" panose="020B0502040204020203" pitchFamily="34" charset="0"/>
                <a:ea typeface="Times New Roman" panose="02020603050405020304" pitchFamily="18" charset="0"/>
              </a:rPr>
              <a:t>From there, business users can analyze and visualize data with Power BI, again using the see-through mode or SQL endpoints. </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3/18/2025 4:01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7793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AA501-E7A8-443C-3889-904B84699E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C99481-C276-5264-2C91-1AC1F9EB8A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C1BD82-750B-B175-F210-59E1C55831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03AE0B-61BA-977A-ACC8-44C31F03B00F}"/>
              </a:ext>
            </a:extLst>
          </p:cNvPr>
          <p:cNvSpPr>
            <a:spLocks noGrp="1"/>
          </p:cNvSpPr>
          <p:nvPr>
            <p:ph type="sldNum" sz="quarter" idx="5"/>
          </p:nvPr>
        </p:nvSpPr>
        <p:spPr/>
        <p:txBody>
          <a:bodyPr/>
          <a:lstStyle/>
          <a:p>
            <a:fld id="{EF48CD4C-E5E2-FD4B-A013-4032F684959D}" type="slidenum">
              <a:rPr lang="en-US" smtClean="0"/>
              <a:t>19</a:t>
            </a:fld>
            <a:endParaRPr lang="en-US"/>
          </a:p>
        </p:txBody>
      </p:sp>
    </p:spTree>
    <p:extLst>
      <p:ext uri="{BB962C8B-B14F-4D97-AF65-F5344CB8AC3E}">
        <p14:creationId xmlns:p14="http://schemas.microsoft.com/office/powerpoint/2010/main" val="17257284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emf"/></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sv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17.svg"/><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32.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3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36.svg"/><Relationship Id="rId4"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36.svg"/><Relationship Id="rId4"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ECE89-C049-244D-A046-FBC63F193A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460" y="0"/>
            <a:ext cx="9142070" cy="4831124"/>
          </a:xfrm>
          <a:prstGeom prst="rect">
            <a:avLst/>
          </a:prstGeom>
        </p:spPr>
      </p:pic>
      <p:sp>
        <p:nvSpPr>
          <p:cNvPr id="10" name="Title 1">
            <a:extLst>
              <a:ext uri="{FF2B5EF4-FFF2-40B4-BE49-F238E27FC236}">
                <a16:creationId xmlns:a16="http://schemas.microsoft.com/office/drawing/2014/main" id="{C709CABC-4663-A040-9AEA-EBD74040EB8C}"/>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FFFFFF"/>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5" name="Rectangle 14">
            <a:extLst>
              <a:ext uri="{FF2B5EF4-FFF2-40B4-BE49-F238E27FC236}">
                <a16:creationId xmlns:a16="http://schemas.microsoft.com/office/drawing/2014/main" id="{67A1C377-FD44-8245-8B83-09037BDE8719}"/>
              </a:ext>
            </a:extLst>
          </p:cNvPr>
          <p:cNvSpPr/>
          <p:nvPr userDrawn="1"/>
        </p:nvSpPr>
        <p:spPr>
          <a:xfrm>
            <a:off x="0" y="4721225"/>
            <a:ext cx="9144000" cy="4280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937" y="-16474"/>
            <a:ext cx="2715805" cy="842836"/>
          </a:xfrm>
          <a:prstGeom prst="rect">
            <a:avLst/>
          </a:prstGeom>
        </p:spPr>
      </p:pic>
    </p:spTree>
    <p:extLst>
      <p:ext uri="{BB962C8B-B14F-4D97-AF65-F5344CB8AC3E}">
        <p14:creationId xmlns:p14="http://schemas.microsoft.com/office/powerpoint/2010/main" val="2431666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22806" y="1190084"/>
            <a:ext cx="1835826" cy="2219859"/>
          </a:xfrm>
        </p:spPr>
        <p:txBody>
          <a:bodyPr anchor="ctr"/>
          <a:lstStyle>
            <a:lvl1pPr marL="0" indent="0" algn="ctr">
              <a:buFontTx/>
              <a:buNone/>
              <a:defRPr/>
            </a:lvl1pPr>
          </a:lstStyle>
          <a:p>
            <a:r>
              <a:rPr lang="en-US" dirty="0"/>
              <a:t>Photo</a:t>
            </a:r>
          </a:p>
        </p:txBody>
      </p:sp>
      <p:sp>
        <p:nvSpPr>
          <p:cNvPr id="20" name="Picture Placeholder 4"/>
          <p:cNvSpPr>
            <a:spLocks noGrp="1"/>
          </p:cNvSpPr>
          <p:nvPr>
            <p:ph type="pic" sz="quarter" idx="11" hasCustomPrompt="1"/>
          </p:nvPr>
        </p:nvSpPr>
        <p:spPr>
          <a:xfrm>
            <a:off x="2578969" y="1170493"/>
            <a:ext cx="1835826" cy="2219859"/>
          </a:xfrm>
        </p:spPr>
        <p:txBody>
          <a:bodyPr anchor="ctr"/>
          <a:lstStyle>
            <a:lvl1pPr marL="0" indent="0" algn="ctr">
              <a:buFontTx/>
              <a:buNone/>
              <a:defRPr/>
            </a:lvl1pPr>
          </a:lstStyle>
          <a:p>
            <a:r>
              <a:rPr lang="en-US" dirty="0"/>
              <a:t>Photo</a:t>
            </a:r>
          </a:p>
        </p:txBody>
      </p:sp>
      <p:sp>
        <p:nvSpPr>
          <p:cNvPr id="21" name="Picture Placeholder 4"/>
          <p:cNvSpPr>
            <a:spLocks noGrp="1"/>
          </p:cNvSpPr>
          <p:nvPr>
            <p:ph type="pic" sz="quarter" idx="12" hasCustomPrompt="1"/>
          </p:nvPr>
        </p:nvSpPr>
        <p:spPr>
          <a:xfrm>
            <a:off x="4735132" y="1190084"/>
            <a:ext cx="1835826" cy="2219859"/>
          </a:xfrm>
        </p:spPr>
        <p:txBody>
          <a:bodyPr anchor="ctr"/>
          <a:lstStyle>
            <a:lvl1pPr marL="0" indent="0" algn="ctr">
              <a:buFontTx/>
              <a:buNone/>
              <a:defRPr/>
            </a:lvl1pPr>
          </a:lstStyle>
          <a:p>
            <a:r>
              <a:rPr lang="en-US" dirty="0"/>
              <a:t>Photo</a:t>
            </a:r>
          </a:p>
        </p:txBody>
      </p:sp>
      <p:sp>
        <p:nvSpPr>
          <p:cNvPr id="22" name="Picture Placeholder 4"/>
          <p:cNvSpPr>
            <a:spLocks noGrp="1"/>
          </p:cNvSpPr>
          <p:nvPr>
            <p:ph type="pic" sz="quarter" idx="13" hasCustomPrompt="1"/>
          </p:nvPr>
        </p:nvSpPr>
        <p:spPr>
          <a:xfrm>
            <a:off x="6891295" y="1170493"/>
            <a:ext cx="1835826" cy="2219859"/>
          </a:xfrm>
        </p:spPr>
        <p:txBody>
          <a:bodyPr anchor="ctr"/>
          <a:lstStyle>
            <a:lvl1pPr marL="0" indent="0" algn="ctr">
              <a:buFontTx/>
              <a:buNone/>
              <a:defRPr/>
            </a:lvl1pPr>
          </a:lstStyle>
          <a:p>
            <a:r>
              <a:rPr lang="en-US" dirty="0"/>
              <a:t>Photo</a:t>
            </a:r>
          </a:p>
        </p:txBody>
      </p:sp>
      <p:sp>
        <p:nvSpPr>
          <p:cNvPr id="23" name="Rectangle 22"/>
          <p:cNvSpPr/>
          <p:nvPr userDrawn="1"/>
        </p:nvSpPr>
        <p:spPr>
          <a:xfrm>
            <a:off x="422806" y="1046127"/>
            <a:ext cx="1837944"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576851" y="1046127"/>
            <a:ext cx="1837944"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4737250" y="1046127"/>
            <a:ext cx="1837944" cy="9525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6889177" y="1037143"/>
            <a:ext cx="1837944" cy="95250"/>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31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184528" y="952518"/>
            <a:ext cx="1443079" cy="1409304"/>
          </a:xfrm>
        </p:spPr>
        <p:txBody>
          <a:bodyPr anchor="ctr"/>
          <a:lstStyle>
            <a:lvl1pPr marL="0" indent="0" algn="ctr">
              <a:buNone/>
              <a:defRPr/>
            </a:lvl1pPr>
          </a:lstStyle>
          <a:p>
            <a:r>
              <a:rPr lang="en-US" dirty="0"/>
              <a:t>Photo</a:t>
            </a:r>
          </a:p>
        </p:txBody>
      </p:sp>
      <p:sp>
        <p:nvSpPr>
          <p:cNvPr id="25" name="Picture Placeholder 4"/>
          <p:cNvSpPr>
            <a:spLocks noGrp="1"/>
          </p:cNvSpPr>
          <p:nvPr>
            <p:ph type="pic" sz="quarter" idx="11" hasCustomPrompt="1"/>
          </p:nvPr>
        </p:nvSpPr>
        <p:spPr>
          <a:xfrm>
            <a:off x="3870579" y="952517"/>
            <a:ext cx="1443079" cy="1409305"/>
          </a:xfrm>
        </p:spPr>
        <p:txBody>
          <a:bodyPr anchor="ctr"/>
          <a:lstStyle>
            <a:lvl1pPr marL="0" indent="0" algn="ctr">
              <a:buNone/>
              <a:defRPr/>
            </a:lvl1pPr>
          </a:lstStyle>
          <a:p>
            <a:r>
              <a:rPr lang="en-US" dirty="0"/>
              <a:t>Photo</a:t>
            </a:r>
          </a:p>
        </p:txBody>
      </p:sp>
      <p:sp>
        <p:nvSpPr>
          <p:cNvPr id="26" name="Picture Placeholder 4"/>
          <p:cNvSpPr>
            <a:spLocks noGrp="1"/>
          </p:cNvSpPr>
          <p:nvPr>
            <p:ph type="pic" sz="quarter" idx="12" hasCustomPrompt="1"/>
          </p:nvPr>
        </p:nvSpPr>
        <p:spPr>
          <a:xfrm>
            <a:off x="6556630" y="952518"/>
            <a:ext cx="1443079" cy="1409304"/>
          </a:xfrm>
        </p:spPr>
        <p:txBody>
          <a:bodyPr anchor="ctr"/>
          <a:lstStyle>
            <a:lvl1pPr marL="0" indent="0" algn="ctr">
              <a:buNone/>
              <a:defRPr/>
            </a:lvl1pPr>
          </a:lstStyle>
          <a:p>
            <a:r>
              <a:rPr lang="en-US" dirty="0"/>
              <a:t>Photo</a:t>
            </a:r>
          </a:p>
        </p:txBody>
      </p:sp>
      <p:sp>
        <p:nvSpPr>
          <p:cNvPr id="27" name="Picture Placeholder 4"/>
          <p:cNvSpPr>
            <a:spLocks noGrp="1"/>
          </p:cNvSpPr>
          <p:nvPr>
            <p:ph type="pic" sz="quarter" idx="13" hasCustomPrompt="1"/>
          </p:nvPr>
        </p:nvSpPr>
        <p:spPr>
          <a:xfrm>
            <a:off x="1184528" y="2952768"/>
            <a:ext cx="1443079" cy="1409304"/>
          </a:xfrm>
        </p:spPr>
        <p:txBody>
          <a:bodyPr anchor="ctr"/>
          <a:lstStyle>
            <a:lvl1pPr marL="0" indent="0" algn="ctr">
              <a:buNone/>
              <a:defRPr/>
            </a:lvl1pPr>
          </a:lstStyle>
          <a:p>
            <a:r>
              <a:rPr lang="en-US" dirty="0"/>
              <a:t>Photo</a:t>
            </a:r>
          </a:p>
        </p:txBody>
      </p:sp>
      <p:sp>
        <p:nvSpPr>
          <p:cNvPr id="28" name="Picture Placeholder 4"/>
          <p:cNvSpPr>
            <a:spLocks noGrp="1"/>
          </p:cNvSpPr>
          <p:nvPr>
            <p:ph type="pic" sz="quarter" idx="14" hasCustomPrompt="1"/>
          </p:nvPr>
        </p:nvSpPr>
        <p:spPr>
          <a:xfrm>
            <a:off x="3870579" y="2952768"/>
            <a:ext cx="1443079" cy="1409304"/>
          </a:xfrm>
        </p:spPr>
        <p:txBody>
          <a:bodyPr anchor="ctr"/>
          <a:lstStyle>
            <a:lvl1pPr marL="0" indent="0" algn="ctr">
              <a:buNone/>
              <a:defRPr/>
            </a:lvl1pPr>
          </a:lstStyle>
          <a:p>
            <a:r>
              <a:rPr lang="en-US" dirty="0"/>
              <a:t>Photo</a:t>
            </a:r>
          </a:p>
        </p:txBody>
      </p:sp>
      <p:sp>
        <p:nvSpPr>
          <p:cNvPr id="29" name="Picture Placeholder 4"/>
          <p:cNvSpPr>
            <a:spLocks noGrp="1"/>
          </p:cNvSpPr>
          <p:nvPr>
            <p:ph type="pic" sz="quarter" idx="15" hasCustomPrompt="1"/>
          </p:nvPr>
        </p:nvSpPr>
        <p:spPr>
          <a:xfrm>
            <a:off x="6556630" y="2952768"/>
            <a:ext cx="1443079" cy="1409304"/>
          </a:xfrm>
        </p:spPr>
        <p:txBody>
          <a:bodyPr anchor="ctr"/>
          <a:lstStyle>
            <a:lvl1pPr marL="0" indent="0" algn="ctr">
              <a:buNone/>
              <a:defRPr/>
            </a:lvl1pPr>
          </a:lstStyle>
          <a:p>
            <a:r>
              <a:rPr lang="en-US" dirty="0"/>
              <a:t>Photo</a:t>
            </a:r>
          </a:p>
        </p:txBody>
      </p:sp>
      <p:sp>
        <p:nvSpPr>
          <p:cNvPr id="30" name="Rectangle 29"/>
          <p:cNvSpPr/>
          <p:nvPr userDrawn="1"/>
        </p:nvSpPr>
        <p:spPr>
          <a:xfrm>
            <a:off x="1184528" y="847725"/>
            <a:ext cx="1444752"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3868906" y="847725"/>
            <a:ext cx="1444752"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6553284" y="847725"/>
            <a:ext cx="1444752" cy="9525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1184528" y="2838450"/>
            <a:ext cx="1444752" cy="95250"/>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3868906" y="2838450"/>
            <a:ext cx="1444752" cy="95250"/>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6553284" y="2838450"/>
            <a:ext cx="1444752" cy="95250"/>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0875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42236" y="228144"/>
            <a:ext cx="8714943" cy="682400"/>
          </a:xfrm>
          <a:prstGeom prst="rect">
            <a:avLst/>
          </a:prstGeom>
        </p:spPr>
        <p:txBody>
          <a:bodyPr>
            <a:normAutofit/>
          </a:bodyPr>
          <a:lstStyle>
            <a:lvl1pPr>
              <a:defRPr sz="2600"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864711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D03731-7FC0-244B-B390-4A70867736DB}"/>
              </a:ext>
            </a:extLst>
          </p:cNvPr>
          <p:cNvSpPr>
            <a:spLocks noGrp="1"/>
          </p:cNvSpPr>
          <p:nvPr>
            <p:ph type="title"/>
          </p:nvPr>
        </p:nvSpPr>
        <p:spPr>
          <a:xfrm>
            <a:off x="242236" y="228144"/>
            <a:ext cx="8714943" cy="682400"/>
          </a:xfrm>
          <a:prstGeom prst="rect">
            <a:avLst/>
          </a:prstGeom>
        </p:spPr>
        <p:txBody>
          <a:bodyPr>
            <a:normAutofit/>
          </a:bodyPr>
          <a:lstStyle>
            <a:lvl1pPr>
              <a:defRPr sz="2600"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4BE21862-74AB-404A-ABED-EFDA8A79B4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13963" y="1114770"/>
            <a:ext cx="6371487" cy="3392142"/>
          </a:xfrm>
          <a:prstGeom prst="rect">
            <a:avLst/>
          </a:prstGeom>
        </p:spPr>
      </p:pic>
      <p:sp>
        <p:nvSpPr>
          <p:cNvPr id="5" name="Picture Placeholder 4">
            <a:extLst>
              <a:ext uri="{FF2B5EF4-FFF2-40B4-BE49-F238E27FC236}">
                <a16:creationId xmlns:a16="http://schemas.microsoft.com/office/drawing/2014/main" id="{32F82DE1-B424-844E-9F6D-62BE472755AA}"/>
              </a:ext>
            </a:extLst>
          </p:cNvPr>
          <p:cNvSpPr>
            <a:spLocks noGrp="1"/>
          </p:cNvSpPr>
          <p:nvPr>
            <p:ph type="pic" sz="quarter" idx="10"/>
          </p:nvPr>
        </p:nvSpPr>
        <p:spPr>
          <a:xfrm>
            <a:off x="2643188" y="1289050"/>
            <a:ext cx="3967162" cy="2368550"/>
          </a:xfrm>
        </p:spPr>
        <p:txBody>
          <a:bodyPr>
            <a:normAutofit/>
          </a:bodyPr>
          <a:lstStyle>
            <a:lvl1pPr>
              <a:defRPr sz="1400"/>
            </a:lvl1pPr>
          </a:lstStyle>
          <a:p>
            <a:endParaRPr lang="en-US" dirty="0"/>
          </a:p>
        </p:txBody>
      </p:sp>
    </p:spTree>
    <p:extLst>
      <p:ext uri="{BB962C8B-B14F-4D97-AF65-F5344CB8AC3E}">
        <p14:creationId xmlns:p14="http://schemas.microsoft.com/office/powerpoint/2010/main" val="3309878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7CFBECB-0096-6842-B50F-0F40838240BD}"/>
              </a:ext>
            </a:extLst>
          </p:cNvPr>
          <p:cNvSpPr/>
          <p:nvPr userDrawn="1"/>
        </p:nvSpPr>
        <p:spPr>
          <a:xfrm>
            <a:off x="0" y="1106167"/>
            <a:ext cx="9144000" cy="2405129"/>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C1E4C25-32E5-B446-8CEC-56203A3233B2}"/>
              </a:ext>
            </a:extLst>
          </p:cNvPr>
          <p:cNvPicPr>
            <a:picLocks noChangeAspect="1"/>
          </p:cNvPicPr>
          <p:nvPr userDrawn="1"/>
        </p:nvPicPr>
        <p:blipFill>
          <a:blip r:embed="rId2"/>
          <a:stretch>
            <a:fillRect/>
          </a:stretch>
        </p:blipFill>
        <p:spPr>
          <a:xfrm rot="16200000">
            <a:off x="56724" y="290624"/>
            <a:ext cx="3922765" cy="4036213"/>
          </a:xfrm>
          <a:prstGeom prst="rect">
            <a:avLst/>
          </a:prstGeom>
        </p:spPr>
      </p:pic>
      <p:sp>
        <p:nvSpPr>
          <p:cNvPr id="5" name="Picture Placeholder 40">
            <a:extLst>
              <a:ext uri="{FF2B5EF4-FFF2-40B4-BE49-F238E27FC236}">
                <a16:creationId xmlns:a16="http://schemas.microsoft.com/office/drawing/2014/main" id="{B2A4D53D-6E65-6449-B245-F1A5C4128542}"/>
              </a:ext>
            </a:extLst>
          </p:cNvPr>
          <p:cNvSpPr>
            <a:spLocks noGrp="1"/>
          </p:cNvSpPr>
          <p:nvPr>
            <p:ph type="pic" sz="quarter" idx="10"/>
          </p:nvPr>
        </p:nvSpPr>
        <p:spPr>
          <a:xfrm>
            <a:off x="744218" y="1391545"/>
            <a:ext cx="2529334" cy="1845431"/>
          </a:xfrm>
        </p:spPr>
        <p:txBody>
          <a:bodyPr>
            <a:normAutofit/>
          </a:bodyPr>
          <a:lstStyle>
            <a:lvl1pPr>
              <a:defRPr sz="1400"/>
            </a:lvl1pPr>
          </a:lstStyle>
          <a:p>
            <a:endParaRPr lang="en-US" dirty="0"/>
          </a:p>
        </p:txBody>
      </p:sp>
    </p:spTree>
    <p:extLst>
      <p:ext uri="{BB962C8B-B14F-4D97-AF65-F5344CB8AC3E}">
        <p14:creationId xmlns:p14="http://schemas.microsoft.com/office/powerpoint/2010/main" val="3689111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4BAB37-7BEB-1045-8282-0D5833C9499A}"/>
              </a:ext>
            </a:extLst>
          </p:cNvPr>
          <p:cNvSpPr/>
          <p:nvPr userDrawn="1"/>
        </p:nvSpPr>
        <p:spPr>
          <a:xfrm>
            <a:off x="0" y="3359021"/>
            <a:ext cx="9144000" cy="1386716"/>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E90F98EE-9584-0A47-8B4D-166755F86A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5930" y="1051561"/>
            <a:ext cx="2208134" cy="3694176"/>
          </a:xfrm>
          <a:prstGeom prst="rect">
            <a:avLst/>
          </a:prstGeom>
        </p:spPr>
      </p:pic>
      <p:sp>
        <p:nvSpPr>
          <p:cNvPr id="7" name="Picture Placeholder 6">
            <a:extLst>
              <a:ext uri="{FF2B5EF4-FFF2-40B4-BE49-F238E27FC236}">
                <a16:creationId xmlns:a16="http://schemas.microsoft.com/office/drawing/2014/main" id="{5E1059FE-0257-AF40-9EF0-43B514B348BB}"/>
              </a:ext>
            </a:extLst>
          </p:cNvPr>
          <p:cNvSpPr>
            <a:spLocks noGrp="1"/>
          </p:cNvSpPr>
          <p:nvPr>
            <p:ph type="pic" sz="quarter" idx="27"/>
          </p:nvPr>
        </p:nvSpPr>
        <p:spPr>
          <a:xfrm>
            <a:off x="758698" y="2022565"/>
            <a:ext cx="1445006" cy="1753907"/>
          </a:xfrm>
          <a:prstGeom prst="rect">
            <a:avLst/>
          </a:prstGeom>
          <a:noFill/>
          <a:ln w="6350">
            <a:noFill/>
          </a:ln>
        </p:spPr>
        <p:txBody>
          <a:bodyPr>
            <a:normAutofit/>
          </a:bodyPr>
          <a:lstStyle>
            <a:lvl1pPr>
              <a:defRPr sz="1400"/>
            </a:lvl1pPr>
          </a:lstStyle>
          <a:p>
            <a:endParaRPr lang="en-GB" dirty="0"/>
          </a:p>
        </p:txBody>
      </p:sp>
    </p:spTree>
    <p:extLst>
      <p:ext uri="{BB962C8B-B14F-4D97-AF65-F5344CB8AC3E}">
        <p14:creationId xmlns:p14="http://schemas.microsoft.com/office/powerpoint/2010/main" val="3835477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b="0" kern="1200" cap="none" spc="-74"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4287255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3087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3738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664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D592F0-E595-9D46-AD10-9A2AC85F6F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474"/>
            <a:ext cx="9144000" cy="4831124"/>
          </a:xfrm>
          <a:prstGeom prst="rect">
            <a:avLst/>
          </a:prstGeom>
        </p:spPr>
      </p:pic>
      <p:sp>
        <p:nvSpPr>
          <p:cNvPr id="7" name="Title 1">
            <a:extLst>
              <a:ext uri="{FF2B5EF4-FFF2-40B4-BE49-F238E27FC236}">
                <a16:creationId xmlns:a16="http://schemas.microsoft.com/office/drawing/2014/main" id="{C709CABC-4663-A040-9AEA-EBD74040EB8C}"/>
              </a:ext>
            </a:extLst>
          </p:cNvPr>
          <p:cNvSpPr>
            <a:spLocks noGrp="1"/>
          </p:cNvSpPr>
          <p:nvPr>
            <p:ph type="ctrTitle"/>
          </p:nvPr>
        </p:nvSpPr>
        <p:spPr>
          <a:xfrm>
            <a:off x="327862" y="3301824"/>
            <a:ext cx="6143277" cy="701450"/>
          </a:xfrm>
          <a:prstGeom prst="rect">
            <a:avLst/>
          </a:prstGeom>
        </p:spPr>
        <p:txBody>
          <a:bodyPr anchor="b" anchorCtr="0">
            <a:noAutofit/>
          </a:bodyPr>
          <a:lstStyle>
            <a:lvl1pPr algn="l">
              <a:defRPr sz="28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325667" y="4006702"/>
            <a:ext cx="6143277" cy="536622"/>
          </a:xfrm>
          <a:prstGeom prst="rect">
            <a:avLst/>
          </a:prstGeom>
        </p:spPr>
        <p:txBody>
          <a:bodyPr>
            <a:normAutofit/>
          </a:bodyPr>
          <a:lstStyle>
            <a:lvl1pPr marL="0" indent="0" algn="l">
              <a:buNone/>
              <a:defRPr sz="1600" b="0">
                <a:solidFill>
                  <a:srgbClr val="FFFFFF"/>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1" name="Rectangle 10">
            <a:extLst>
              <a:ext uri="{FF2B5EF4-FFF2-40B4-BE49-F238E27FC236}">
                <a16:creationId xmlns:a16="http://schemas.microsoft.com/office/drawing/2014/main" id="{67A1C377-FD44-8245-8B83-09037BDE8719}"/>
              </a:ext>
            </a:extLst>
          </p:cNvPr>
          <p:cNvSpPr/>
          <p:nvPr userDrawn="1"/>
        </p:nvSpPr>
        <p:spPr>
          <a:xfrm>
            <a:off x="0" y="4721225"/>
            <a:ext cx="9144000" cy="4280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937" y="-16474"/>
            <a:ext cx="2715805" cy="842836"/>
          </a:xfrm>
          <a:prstGeom prst="rect">
            <a:avLst/>
          </a:prstGeom>
        </p:spPr>
      </p:pic>
    </p:spTree>
    <p:extLst>
      <p:ext uri="{BB962C8B-B14F-4D97-AF65-F5344CB8AC3E}">
        <p14:creationId xmlns:p14="http://schemas.microsoft.com/office/powerpoint/2010/main" val="36891125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Add icons">
    <p:bg>
      <p:bgPr>
        <a:solidFill>
          <a:schemeClr val="bg1"/>
        </a:solidFill>
        <a:effectLst/>
      </p:bgPr>
    </p:bg>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78C34BA-89C2-E843-8A42-E0E973E54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2" name="Picture 1">
            <a:extLst>
              <a:ext uri="{FF2B5EF4-FFF2-40B4-BE49-F238E27FC236}">
                <a16:creationId xmlns:a16="http://schemas.microsoft.com/office/drawing/2014/main" id="{3545E9DB-DC50-7342-8568-01FCEF25FDE0}"/>
              </a:ext>
            </a:extLst>
          </p:cNvPr>
          <p:cNvPicPr>
            <a:picLocks noChangeAspect="1"/>
          </p:cNvPicPr>
          <p:nvPr userDrawn="1"/>
        </p:nvPicPr>
        <p:blipFill>
          <a:blip r:embed="rId4"/>
          <a:stretch>
            <a:fillRect/>
          </a:stretch>
        </p:blipFill>
        <p:spPr>
          <a:xfrm>
            <a:off x="4972050" y="0"/>
            <a:ext cx="4171950" cy="5143500"/>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325568" y="1367040"/>
            <a:ext cx="5986742" cy="1451649"/>
          </a:xfrm>
        </p:spPr>
        <p:txBody>
          <a:bodyPr anchor="t">
            <a:noAutofit/>
          </a:bodyPr>
          <a:lstStyle>
            <a:lvl1pPr>
              <a:defRPr sz="3300" b="1" i="0">
                <a:solidFill>
                  <a:schemeClr val="accent2"/>
                </a:solidFill>
                <a:latin typeface="IBM Plex Sans" panose="020B0503050203000203" pitchFamily="34" charset="77"/>
              </a:defRPr>
            </a:lvl1pPr>
          </a:lstStyle>
          <a:p>
            <a:r>
              <a:rPr lang="en-GB"/>
              <a:t>Session Title goes here</a:t>
            </a:r>
            <a:endParaRPr lang="en-US"/>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4" name="Graphic 3">
            <a:extLst>
              <a:ext uri="{FF2B5EF4-FFF2-40B4-BE49-F238E27FC236}">
                <a16:creationId xmlns:a16="http://schemas.microsoft.com/office/drawing/2014/main" id="{45045456-9364-3744-9DC8-E052C3FFA4C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5568" y="357387"/>
            <a:ext cx="2862675" cy="832778"/>
          </a:xfrm>
          <a:prstGeom prst="rect">
            <a:avLst/>
          </a:prstGeom>
        </p:spPr>
      </p:pic>
    </p:spTree>
    <p:extLst>
      <p:ext uri="{BB962C8B-B14F-4D97-AF65-F5344CB8AC3E}">
        <p14:creationId xmlns:p14="http://schemas.microsoft.com/office/powerpoint/2010/main" val="32466454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A13DEB97-CA98-F64B-94A4-A309B88C1F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23" name="Picture 22">
            <a:extLst>
              <a:ext uri="{FF2B5EF4-FFF2-40B4-BE49-F238E27FC236}">
                <a16:creationId xmlns:a16="http://schemas.microsoft.com/office/drawing/2014/main" id="{9F36A36B-3AFB-DC4E-91CA-163E3E8617FE}"/>
              </a:ext>
            </a:extLst>
          </p:cNvPr>
          <p:cNvPicPr>
            <a:picLocks noChangeAspect="1"/>
          </p:cNvPicPr>
          <p:nvPr userDrawn="1"/>
        </p:nvPicPr>
        <p:blipFill>
          <a:blip r:embed="rId4"/>
          <a:stretch>
            <a:fillRect/>
          </a:stretch>
        </p:blipFill>
        <p:spPr>
          <a:xfrm>
            <a:off x="4972050" y="0"/>
            <a:ext cx="4171950" cy="5143500"/>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325568" y="1367040"/>
            <a:ext cx="5986742" cy="1451649"/>
          </a:xfrm>
        </p:spPr>
        <p:txBody>
          <a:bodyPr anchor="t">
            <a:noAutofit/>
          </a:bodyPr>
          <a:lstStyle>
            <a:lvl1pPr>
              <a:defRPr sz="3300" b="1" i="0">
                <a:solidFill>
                  <a:schemeClr val="accent2"/>
                </a:solidFill>
                <a:latin typeface="IBM Plex Sans" panose="020B0503050203000203" pitchFamily="34" charset="77"/>
              </a:defRPr>
            </a:lvl1pPr>
          </a:lstStyle>
          <a:p>
            <a:r>
              <a:rPr lang="en-GB"/>
              <a:t>Session Title goes here</a:t>
            </a:r>
            <a:endParaRPr lang="en-US"/>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28" name="Graphic 27">
            <a:extLst>
              <a:ext uri="{FF2B5EF4-FFF2-40B4-BE49-F238E27FC236}">
                <a16:creationId xmlns:a16="http://schemas.microsoft.com/office/drawing/2014/main" id="{72AE86F4-4365-C946-9629-FDB50D0049F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5568" y="357387"/>
            <a:ext cx="2862675" cy="832778"/>
          </a:xfrm>
          <a:prstGeom prst="rect">
            <a:avLst/>
          </a:prstGeom>
        </p:spPr>
      </p:pic>
      <p:pic>
        <p:nvPicPr>
          <p:cNvPr id="30" name="Graphic 29">
            <a:extLst>
              <a:ext uri="{FF2B5EF4-FFF2-40B4-BE49-F238E27FC236}">
                <a16:creationId xmlns:a16="http://schemas.microsoft.com/office/drawing/2014/main" id="{C4681665-1409-D84B-819F-5615874E2416}"/>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92554" y="272843"/>
            <a:ext cx="3436766" cy="4675240"/>
          </a:xfrm>
          <a:prstGeom prst="rect">
            <a:avLst/>
          </a:prstGeom>
        </p:spPr>
      </p:pic>
    </p:spTree>
    <p:extLst>
      <p:ext uri="{BB962C8B-B14F-4D97-AF65-F5344CB8AC3E}">
        <p14:creationId xmlns:p14="http://schemas.microsoft.com/office/powerpoint/2010/main" val="16231885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5093494"/>
            <a:ext cx="9144000" cy="50006"/>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318406" y="338455"/>
            <a:ext cx="4603217" cy="533912"/>
          </a:xfrm>
        </p:spPr>
        <p:txBody>
          <a:bodyPr>
            <a:noAutofit/>
          </a:bodyPr>
          <a:lstStyle>
            <a:lvl1pPr marL="0" marR="0" indent="0" algn="l" defTabSz="685800" rtl="0" eaLnBrk="1" fontAlgn="base" latinLnBrk="0" hangingPunct="1">
              <a:lnSpc>
                <a:spcPct val="90000"/>
              </a:lnSpc>
              <a:spcBef>
                <a:spcPct val="0"/>
              </a:spcBef>
              <a:spcAft>
                <a:spcPct val="0"/>
              </a:spcAft>
              <a:buClrTx/>
              <a:buSzTx/>
              <a:buFontTx/>
              <a:buNone/>
              <a:tabLst/>
              <a:defRPr sz="4500" b="1" i="0">
                <a:solidFill>
                  <a:schemeClr val="accent2"/>
                </a:solidFill>
                <a:latin typeface="IBM Plex Sans" panose="020B0503050203000203" pitchFamily="34" charset="77"/>
              </a:defRPr>
            </a:lvl1pPr>
          </a:lstStyle>
          <a:p>
            <a:pPr marL="0" marR="0" lvl="0" indent="0" algn="l" defTabSz="6858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318407" y="1920613"/>
            <a:ext cx="4526439" cy="485840"/>
          </a:xfrm>
        </p:spPr>
        <p:txBody>
          <a:bodyPr anchor="t">
            <a:noAutofit/>
          </a:bodyPr>
          <a:lstStyle>
            <a:lvl1pPr marL="0" indent="0">
              <a:lnSpc>
                <a:spcPct val="100000"/>
              </a:lnSpc>
              <a:buNone/>
              <a:defRPr sz="27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5026830" y="283911"/>
            <a:ext cx="1264054" cy="1264054"/>
          </a:xfrm>
          <a:prstGeom prst="ellipse">
            <a:avLst/>
          </a:prstGeom>
          <a:solidFill>
            <a:schemeClr val="bg1">
              <a:lumMod val="95000"/>
            </a:schemeClr>
          </a:solidFill>
        </p:spPr>
        <p:txBody>
          <a:bodyPr/>
          <a:lstStyle/>
          <a:p>
            <a:endParaRPr lang="en-US"/>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643812" y="3504994"/>
            <a:ext cx="4201034" cy="414906"/>
          </a:xfrm>
        </p:spPr>
        <p:txBody>
          <a:bodyPr anchor="ctr">
            <a:normAutofit/>
          </a:bodyPr>
          <a:lstStyle>
            <a:lvl1pPr marL="0" indent="0">
              <a:lnSpc>
                <a:spcPct val="100000"/>
              </a:lnSpc>
              <a:buNone/>
              <a:defRPr sz="18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643812" y="3933290"/>
            <a:ext cx="4201034" cy="414906"/>
          </a:xfrm>
        </p:spPr>
        <p:txBody>
          <a:bodyPr anchor="ctr">
            <a:normAutofit/>
          </a:bodyPr>
          <a:lstStyle>
            <a:lvl1pPr marL="0" indent="0">
              <a:lnSpc>
                <a:spcPct val="100000"/>
              </a:lnSpc>
              <a:buNone/>
              <a:defRPr sz="18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643812" y="4361588"/>
            <a:ext cx="4201034" cy="414906"/>
          </a:xfrm>
        </p:spPr>
        <p:txBody>
          <a:bodyPr anchor="ctr">
            <a:normAutofit/>
          </a:bodyPr>
          <a:lstStyle>
            <a:lvl1pPr marL="0" indent="0">
              <a:lnSpc>
                <a:spcPct val="100000"/>
              </a:lnSpc>
              <a:buNone/>
              <a:defRPr sz="18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2" name="Picture 11">
            <a:extLst>
              <a:ext uri="{FF2B5EF4-FFF2-40B4-BE49-F238E27FC236}">
                <a16:creationId xmlns:a16="http://schemas.microsoft.com/office/drawing/2014/main" id="{ED83942E-FEFF-F941-94A5-4AC5E629D2A7}"/>
              </a:ext>
            </a:extLst>
          </p:cNvPr>
          <p:cNvPicPr>
            <a:picLocks noChangeAspect="1"/>
          </p:cNvPicPr>
          <p:nvPr userDrawn="1"/>
        </p:nvPicPr>
        <p:blipFill>
          <a:blip r:embed="rId3"/>
          <a:stretch>
            <a:fillRect/>
          </a:stretch>
        </p:blipFill>
        <p:spPr>
          <a:xfrm>
            <a:off x="7355387" y="4552950"/>
            <a:ext cx="1616507" cy="405161"/>
          </a:xfrm>
          <a:prstGeom prst="rect">
            <a:avLst/>
          </a:prstGeom>
        </p:spPr>
      </p:pic>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318407" y="2414684"/>
            <a:ext cx="4526439" cy="485840"/>
          </a:xfrm>
        </p:spPr>
        <p:txBody>
          <a:bodyPr anchor="t">
            <a:normAutofit/>
          </a:bodyPr>
          <a:lstStyle>
            <a:lvl1pPr marL="0" indent="0">
              <a:lnSpc>
                <a:spcPct val="100000"/>
              </a:lnSpc>
              <a:buNone/>
              <a:defRPr sz="27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5026830" y="1920613"/>
            <a:ext cx="3798764" cy="2550534"/>
          </a:xfrm>
        </p:spPr>
        <p:txBody>
          <a:bodyPr anchor="t">
            <a:normAutofit/>
          </a:bodyPr>
          <a:lstStyle>
            <a:lvl1pPr marL="257175" indent="-257175">
              <a:lnSpc>
                <a:spcPct val="114000"/>
              </a:lnSpc>
              <a:buFont typeface="Arial" panose="020B0604020202020204" pitchFamily="34" charset="0"/>
              <a:buChar char="•"/>
              <a:defRPr sz="18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318406" y="1450215"/>
            <a:ext cx="4526438" cy="303610"/>
          </a:xfrm>
        </p:spPr>
        <p:txBody>
          <a:bodyPr anchor="t">
            <a:normAutofit/>
          </a:bodyPr>
          <a:lstStyle>
            <a:lvl1pPr marL="0" indent="0">
              <a:lnSpc>
                <a:spcPct val="100000"/>
              </a:lnSpc>
              <a:buNone/>
              <a:defRPr sz="18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318406" y="876018"/>
            <a:ext cx="4603218" cy="533912"/>
          </a:xfrm>
        </p:spPr>
        <p:txBody>
          <a:bodyPr anchor="t">
            <a:noAutofit/>
          </a:bodyPr>
          <a:lstStyle>
            <a:lvl1pPr marL="0" indent="0">
              <a:lnSpc>
                <a:spcPct val="90000"/>
              </a:lnSpc>
              <a:buNone/>
              <a:defRPr sz="4500" b="1" i="0">
                <a:latin typeface="IBM Plex Sans" panose="020B0503050203000203" pitchFamily="34" charset="77"/>
              </a:defRPr>
            </a:lvl1pPr>
          </a:lstStyle>
          <a:p>
            <a:pPr lvl="0"/>
            <a:r>
              <a:rPr lang="en-US" err="1"/>
              <a:t>SecondName</a:t>
            </a:r>
            <a:endParaRPr lang="en-US"/>
          </a:p>
        </p:txBody>
      </p:sp>
    </p:spTree>
    <p:extLst>
      <p:ext uri="{BB962C8B-B14F-4D97-AF65-F5344CB8AC3E}">
        <p14:creationId xmlns:p14="http://schemas.microsoft.com/office/powerpoint/2010/main" val="1495225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7187293" cy="784830"/>
          </a:xfrm>
          <a:prstGeom prst="rect">
            <a:avLst/>
          </a:prstGeom>
          <a:noFill/>
        </p:spPr>
        <p:txBody>
          <a:bodyPr wrap="square" rtlCol="0">
            <a:spAutoFit/>
          </a:bodyPr>
          <a:lstStyle/>
          <a:p>
            <a:pPr algn="l"/>
            <a:r>
              <a:rPr lang="en-US" sz="4500" b="1" i="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4545" y="212127"/>
            <a:ext cx="1814180" cy="1814180"/>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userDrawn="1"/>
        </p:nvSpPr>
        <p:spPr>
          <a:xfrm>
            <a:off x="318407" y="1061926"/>
            <a:ext cx="7187293" cy="600164"/>
          </a:xfrm>
          <a:prstGeom prst="rect">
            <a:avLst/>
          </a:prstGeom>
          <a:noFill/>
        </p:spPr>
        <p:txBody>
          <a:bodyPr wrap="square" rtlCol="0">
            <a:spAutoFit/>
          </a:bodyPr>
          <a:lstStyle/>
          <a:p>
            <a:pPr algn="l"/>
            <a:r>
              <a:rPr lang="en-GB" sz="3300" b="0" i="0">
                <a:solidFill>
                  <a:schemeClr val="bg1"/>
                </a:solidFill>
                <a:latin typeface="IBM Plex Sans" panose="020B0503050203000203" pitchFamily="34" charset="77"/>
              </a:rPr>
              <a:t>Your feedback is important to us</a:t>
            </a:r>
            <a:endParaRPr lang="en-US" sz="3300" b="0" i="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318407" y="2137453"/>
            <a:ext cx="7187293" cy="507831"/>
          </a:xfrm>
          <a:prstGeom prst="rect">
            <a:avLst/>
          </a:prstGeom>
          <a:noFill/>
        </p:spPr>
        <p:txBody>
          <a:bodyPr wrap="square" rtlCol="0">
            <a:spAutoFit/>
          </a:bodyPr>
          <a:lstStyle/>
          <a:p>
            <a:pPr algn="l"/>
            <a:r>
              <a:rPr lang="en-GB" sz="2700" b="1" i="0">
                <a:solidFill>
                  <a:schemeClr val="bg1"/>
                </a:solidFill>
                <a:latin typeface="IBM Plex Sans" panose="020B0503050203000203" pitchFamily="34" charset="77"/>
              </a:rPr>
              <a:t>Evaluate this session at:</a:t>
            </a:r>
            <a:endParaRPr lang="en-US" sz="2700" b="1" i="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userDrawn="1"/>
        </p:nvSpPr>
        <p:spPr>
          <a:xfrm>
            <a:off x="318406" y="2632753"/>
            <a:ext cx="8246933" cy="507831"/>
          </a:xfrm>
          <a:prstGeom prst="rect">
            <a:avLst/>
          </a:prstGeom>
          <a:noFill/>
        </p:spPr>
        <p:txBody>
          <a:bodyPr wrap="square" rtlCol="0">
            <a:spAutoFit/>
          </a:bodyPr>
          <a:lstStyle/>
          <a:p>
            <a:r>
              <a:rPr lang="en-GB" sz="2700" b="0" i="0" err="1">
                <a:solidFill>
                  <a:schemeClr val="bg1"/>
                </a:solidFill>
                <a:latin typeface="IBM Plex Sans" panose="020B0503050203000203" pitchFamily="34" charset="77"/>
              </a:rPr>
              <a:t>www.PASSDataCommunitySummit.com</a:t>
            </a:r>
            <a:r>
              <a:rPr lang="en-GB" sz="2700" b="0" i="0">
                <a:solidFill>
                  <a:schemeClr val="bg1"/>
                </a:solidFill>
                <a:latin typeface="IBM Plex Sans" panose="020B0503050203000203" pitchFamily="34" charset="77"/>
              </a:rPr>
              <a:t>/evaluation</a:t>
            </a:r>
            <a:endParaRPr lang="en-US" sz="2700" b="0" i="0">
              <a:solidFill>
                <a:schemeClr val="bg1"/>
              </a:solidFill>
              <a:latin typeface="IBM Plex Sans" panose="020B0503050203000203" pitchFamily="34" charset="77"/>
            </a:endParaRPr>
          </a:p>
        </p:txBody>
      </p:sp>
      <p:pic>
        <p:nvPicPr>
          <p:cNvPr id="31" name="Graphic 30">
            <a:extLst>
              <a:ext uri="{FF2B5EF4-FFF2-40B4-BE49-F238E27FC236}">
                <a16:creationId xmlns:a16="http://schemas.microsoft.com/office/drawing/2014/main" id="{CBF196A1-491D-F44C-8B8B-92CD2B39104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73228" y="3989823"/>
            <a:ext cx="2805573" cy="816167"/>
          </a:xfrm>
          <a:prstGeom prst="rect">
            <a:avLst/>
          </a:prstGeom>
        </p:spPr>
      </p:pic>
      <p:pic>
        <p:nvPicPr>
          <p:cNvPr id="32" name="Graphic 31">
            <a:extLst>
              <a:ext uri="{FF2B5EF4-FFF2-40B4-BE49-F238E27FC236}">
                <a16:creationId xmlns:a16="http://schemas.microsoft.com/office/drawing/2014/main" id="{47D9DA39-36BD-8E49-A976-636CEBB38A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15583016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4619625" cy="784830"/>
          </a:xfrm>
          <a:prstGeom prst="rect">
            <a:avLst/>
          </a:prstGeom>
          <a:noFill/>
        </p:spPr>
        <p:txBody>
          <a:bodyPr wrap="square" rtlCol="0">
            <a:spAutoFit/>
          </a:bodyPr>
          <a:lstStyle/>
          <a:p>
            <a:pPr algn="l"/>
            <a:r>
              <a:rPr lang="en-US" sz="4500" b="1" i="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318407" y="1119217"/>
            <a:ext cx="7037257" cy="1451649"/>
          </a:xfrm>
        </p:spPr>
        <p:txBody>
          <a:bodyPr anchor="t">
            <a:noAutofit/>
          </a:bodyPr>
          <a:lstStyle>
            <a:lvl1pPr>
              <a:defRPr sz="3300" b="0" i="0">
                <a:solidFill>
                  <a:schemeClr val="bg1"/>
                </a:solidFill>
                <a:latin typeface="IBM Plex Sans" panose="020B0503050203000203" pitchFamily="34" charset="77"/>
              </a:defRPr>
            </a:lvl1pPr>
          </a:lstStyle>
          <a:p>
            <a:r>
              <a:rPr lang="en-GB"/>
              <a:t>Click to edit Master title style</a:t>
            </a:r>
            <a:endParaRPr lang="en-US"/>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9" name="Graphic 18">
            <a:extLst>
              <a:ext uri="{FF2B5EF4-FFF2-40B4-BE49-F238E27FC236}">
                <a16:creationId xmlns:a16="http://schemas.microsoft.com/office/drawing/2014/main" id="{49A9691F-54E4-D347-9192-0C83F3015F0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73228" y="3989823"/>
            <a:ext cx="2805573" cy="816167"/>
          </a:xfrm>
          <a:prstGeom prst="rect">
            <a:avLst/>
          </a:prstGeom>
        </p:spPr>
      </p:pic>
      <p:pic>
        <p:nvPicPr>
          <p:cNvPr id="20" name="Graphic 19">
            <a:extLst>
              <a:ext uri="{FF2B5EF4-FFF2-40B4-BE49-F238E27FC236}">
                <a16:creationId xmlns:a16="http://schemas.microsoft.com/office/drawing/2014/main" id="{19787C4E-E72C-4349-9E85-A44A9A570AB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39812630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0555" y="4547261"/>
            <a:ext cx="1631339" cy="410573"/>
          </a:xfrm>
          <a:prstGeom prst="rect">
            <a:avLst/>
          </a:prstGeom>
        </p:spPr>
      </p:pic>
    </p:spTree>
    <p:extLst>
      <p:ext uri="{BB962C8B-B14F-4D97-AF65-F5344CB8AC3E}">
        <p14:creationId xmlns:p14="http://schemas.microsoft.com/office/powerpoint/2010/main" val="27369266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userDrawn="1"/>
        </p:nvPicPr>
        <p:blipFill>
          <a:blip r:embed="rId4"/>
          <a:stretch>
            <a:fillRect/>
          </a:stretch>
        </p:blipFill>
        <p:spPr>
          <a:xfrm>
            <a:off x="4972050" y="0"/>
            <a:ext cx="4171950" cy="51435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276786" y="1369219"/>
            <a:ext cx="6124015" cy="32635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19" name="TextBox 18">
            <a:extLst>
              <a:ext uri="{FF2B5EF4-FFF2-40B4-BE49-F238E27FC236}">
                <a16:creationId xmlns:a16="http://schemas.microsoft.com/office/drawing/2014/main" id="{C94B234A-1412-F54C-B7B6-4BECECBDC070}"/>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3932120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userDrawn="1"/>
        </p:nvPicPr>
        <p:blipFill>
          <a:blip r:embed="rId4"/>
          <a:stretch>
            <a:fillRect/>
          </a:stretch>
        </p:blipFill>
        <p:spPr>
          <a:xfrm>
            <a:off x="7355387" y="4552950"/>
            <a:ext cx="1616507" cy="405161"/>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4976563" y="-1844"/>
            <a:ext cx="4167437" cy="514262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276785" y="1369219"/>
            <a:ext cx="5563576" cy="3263504"/>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4" name="TextBox 13">
            <a:extLst>
              <a:ext uri="{FF2B5EF4-FFF2-40B4-BE49-F238E27FC236}">
                <a16:creationId xmlns:a16="http://schemas.microsoft.com/office/drawing/2014/main" id="{8AAD4FF2-008E-D441-85F1-C0B19A301FF7}"/>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0919299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276786" y="369707"/>
            <a:ext cx="3292325"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1922948" y="-1844"/>
            <a:ext cx="7221051" cy="5145344"/>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endParaRPr lang="en-US"/>
          </a:p>
        </p:txBody>
      </p:sp>
      <p:sp>
        <p:nvSpPr>
          <p:cNvPr id="24" name="TextBox 23">
            <a:extLst>
              <a:ext uri="{FF2B5EF4-FFF2-40B4-BE49-F238E27FC236}">
                <a16:creationId xmlns:a16="http://schemas.microsoft.com/office/drawing/2014/main" id="{373FA091-06D8-7A40-BA64-7F08FFD88A7F}"/>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445553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276786" y="369707"/>
            <a:ext cx="3292325"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2" name="Picture 1">
            <a:extLst>
              <a:ext uri="{FF2B5EF4-FFF2-40B4-BE49-F238E27FC236}">
                <a16:creationId xmlns:a16="http://schemas.microsoft.com/office/drawing/2014/main" id="{729E4B61-0172-F648-BAC8-317EEB67A016}"/>
              </a:ext>
            </a:extLst>
          </p:cNvPr>
          <p:cNvPicPr>
            <a:picLocks noChangeAspect="1"/>
          </p:cNvPicPr>
          <p:nvPr userDrawn="1"/>
        </p:nvPicPr>
        <p:blipFill>
          <a:blip r:embed="rId4"/>
          <a:stretch>
            <a:fillRect/>
          </a:stretch>
        </p:blipFill>
        <p:spPr>
          <a:xfrm>
            <a:off x="1922947" y="0"/>
            <a:ext cx="4171950" cy="51435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userDrawn="1"/>
        </p:nvSpPr>
        <p:spPr>
          <a:xfrm>
            <a:off x="6094897" y="0"/>
            <a:ext cx="3049103" cy="51435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4158137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1CD189-933A-8847-8D05-5D0DA196B66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a:extLst>
              <a:ext uri="{FF2B5EF4-FFF2-40B4-BE49-F238E27FC236}">
                <a16:creationId xmlns:a16="http://schemas.microsoft.com/office/drawing/2014/main" id="{ACD5DFDA-4BA2-5249-BA5F-29DE047647D0}"/>
              </a:ext>
            </a:extLst>
          </p:cNvPr>
          <p:cNvSpPr>
            <a:spLocks noGrp="1"/>
          </p:cNvSpPr>
          <p:nvPr>
            <p:ph type="ctrTitle"/>
          </p:nvPr>
        </p:nvSpPr>
        <p:spPr>
          <a:xfrm>
            <a:off x="463252" y="3395279"/>
            <a:ext cx="7758397" cy="701450"/>
          </a:xfrm>
          <a:prstGeom prst="rect">
            <a:avLst/>
          </a:prstGeom>
        </p:spPr>
        <p:txBody>
          <a:bodyPr anchor="b" anchorCtr="0">
            <a:noAutofit/>
          </a:bodyPr>
          <a:lstStyle>
            <a:lvl1pPr algn="l">
              <a:defRPr sz="2800">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B162A3A5-8533-8945-9FD6-543C97298BC5}"/>
              </a:ext>
            </a:extLst>
          </p:cNvPr>
          <p:cNvSpPr>
            <a:spLocks noGrp="1"/>
          </p:cNvSpPr>
          <p:nvPr>
            <p:ph type="subTitle" idx="1"/>
          </p:nvPr>
        </p:nvSpPr>
        <p:spPr>
          <a:xfrm>
            <a:off x="461057" y="4100157"/>
            <a:ext cx="6143277" cy="536622"/>
          </a:xfrm>
          <a:prstGeom prst="rect">
            <a:avLst/>
          </a:prstGeom>
        </p:spPr>
        <p:txBody>
          <a:bodyPr>
            <a:normAutofit/>
          </a:bodyPr>
          <a:lstStyle>
            <a:lvl1pPr marL="0" indent="0" algn="l">
              <a:buNone/>
              <a:defRPr sz="18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3" name="Picture 12">
            <a:extLst>
              <a:ext uri="{FF2B5EF4-FFF2-40B4-BE49-F238E27FC236}">
                <a16:creationId xmlns:a16="http://schemas.microsoft.com/office/drawing/2014/main" id="{73D45509-1222-C843-B1EE-BF31E3F1DA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3252" y="268514"/>
            <a:ext cx="2352220" cy="547859"/>
          </a:xfrm>
          <a:prstGeom prst="rect">
            <a:avLst/>
          </a:prstGeom>
        </p:spPr>
      </p:pic>
    </p:spTree>
    <p:extLst>
      <p:ext uri="{BB962C8B-B14F-4D97-AF65-F5344CB8AC3E}">
        <p14:creationId xmlns:p14="http://schemas.microsoft.com/office/powerpoint/2010/main" val="20568133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318407" y="329688"/>
            <a:ext cx="7315200" cy="3724274"/>
          </a:xfrm>
        </p:spPr>
        <p:txBody>
          <a:bodyPr anchor="t"/>
          <a:lstStyle>
            <a:lvl1pPr algn="l">
              <a:lnSpc>
                <a:spcPct val="120000"/>
              </a:lnSpc>
              <a:defRPr sz="45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0555" y="4547261"/>
            <a:ext cx="1631339" cy="410573"/>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228049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8150" y="2562812"/>
            <a:ext cx="7515225" cy="994172"/>
          </a:xfrm>
        </p:spPr>
        <p:txBody>
          <a:bodyPr>
            <a:normAutofit/>
          </a:bodyPr>
          <a:lstStyle>
            <a:lvl1pPr>
              <a:defRPr sz="3600" b="1" i="0">
                <a:solidFill>
                  <a:schemeClr val="accent2"/>
                </a:solidFill>
                <a:latin typeface="IBM Plex Sans" panose="020B0503050203000203" pitchFamily="34" charset="77"/>
              </a:defRPr>
            </a:lvl1pPr>
          </a:lstStyle>
          <a:p>
            <a:r>
              <a:rPr lang="en-GB"/>
              <a:t>Click to edit Master title style</a:t>
            </a:r>
            <a:endParaRPr lang="en-US"/>
          </a:p>
        </p:txBody>
      </p:sp>
      <p:sp>
        <p:nvSpPr>
          <p:cNvPr id="3" name="Content Placeholder 2"/>
          <p:cNvSpPr>
            <a:spLocks noGrp="1"/>
          </p:cNvSpPr>
          <p:nvPr>
            <p:ph idx="1"/>
          </p:nvPr>
        </p:nvSpPr>
        <p:spPr>
          <a:xfrm>
            <a:off x="438150" y="3551309"/>
            <a:ext cx="7886700" cy="910844"/>
          </a:xfrm>
        </p:spPr>
        <p:txBody>
          <a:bodyPr>
            <a:normAutofit/>
          </a:bodyPr>
          <a:lstStyle>
            <a:lvl1pPr marL="0" indent="0">
              <a:buNone/>
              <a:defRPr>
                <a:solidFill>
                  <a:schemeClr val="tx1"/>
                </a:solidFill>
              </a:defRPr>
            </a:lvl1pPr>
            <a:lvl2pPr marL="342900" indent="0">
              <a:buNone/>
              <a:defRPr>
                <a:solidFill>
                  <a:schemeClr val="tx1"/>
                </a:solidFill>
              </a:defRPr>
            </a:lvl2pPr>
            <a:lvl3pPr marL="6858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0555" y="4547261"/>
            <a:ext cx="1631339" cy="410573"/>
          </a:xfrm>
          <a:prstGeom prst="rect">
            <a:avLst/>
          </a:prstGeom>
        </p:spPr>
      </p:pic>
    </p:spTree>
    <p:extLst>
      <p:ext uri="{BB962C8B-B14F-4D97-AF65-F5344CB8AC3E}">
        <p14:creationId xmlns:p14="http://schemas.microsoft.com/office/powerpoint/2010/main" val="23048368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295994" y="3683556"/>
            <a:ext cx="2081222" cy="705445"/>
          </a:xfrm>
        </p:spPr>
        <p:txBody>
          <a:bodyPr>
            <a:normAutofit/>
          </a:bodyPr>
          <a:lstStyle>
            <a:lvl1pPr marL="0" indent="0" algn="ctr">
              <a:buNone/>
              <a:defRPr sz="165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295993" y="3063834"/>
            <a:ext cx="2081222" cy="60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a:solidFill>
                  <a:schemeClr val="tx1"/>
                </a:solidFill>
                <a:latin typeface="IBM Plex Sans" panose="020B0503050203000203" pitchFamily="34" charset="77"/>
              </a:rPr>
              <a:t>Click to edit Master</a:t>
            </a:r>
            <a:endParaRPr lang="en-US" sz="21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6802426" y="3683556"/>
            <a:ext cx="2081222" cy="705445"/>
          </a:xfrm>
        </p:spPr>
        <p:txBody>
          <a:bodyPr>
            <a:normAutofit/>
          </a:bodyPr>
          <a:lstStyle>
            <a:lvl1pPr marL="0" indent="0" algn="ctr">
              <a:buNone/>
              <a:defRPr sz="165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4633616" y="3683556"/>
            <a:ext cx="2081222" cy="705445"/>
          </a:xfrm>
        </p:spPr>
        <p:txBody>
          <a:bodyPr>
            <a:normAutofit/>
          </a:bodyPr>
          <a:lstStyle>
            <a:lvl1pPr marL="0" indent="0" algn="ctr">
              <a:buNone/>
              <a:defRPr sz="165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2464805" y="3683556"/>
            <a:ext cx="2081222" cy="705445"/>
          </a:xfrm>
        </p:spPr>
        <p:txBody>
          <a:bodyPr>
            <a:normAutofit/>
          </a:bodyPr>
          <a:lstStyle>
            <a:lvl1pPr marL="0" indent="0" algn="ctr">
              <a:buNone/>
              <a:defRPr sz="165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2460271" y="3063834"/>
            <a:ext cx="2081222" cy="60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a:solidFill>
                  <a:schemeClr val="tx1"/>
                </a:solidFill>
                <a:latin typeface="IBM Plex Sans" panose="020B0503050203000203" pitchFamily="34" charset="77"/>
              </a:rPr>
              <a:t>Click to edit Master</a:t>
            </a:r>
            <a:endParaRPr lang="en-US" sz="21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4633456" y="3063834"/>
            <a:ext cx="2081222" cy="60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a:solidFill>
                  <a:schemeClr val="tx1"/>
                </a:solidFill>
                <a:latin typeface="IBM Plex Sans" panose="020B0503050203000203" pitchFamily="34" charset="77"/>
              </a:rPr>
              <a:t>Click to edit Master</a:t>
            </a:r>
            <a:endParaRPr lang="en-US" sz="21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6788827" y="3063834"/>
            <a:ext cx="2081222" cy="60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a:solidFill>
                  <a:schemeClr val="tx1"/>
                </a:solidFill>
                <a:latin typeface="IBM Plex Sans" panose="020B0503050203000203" pitchFamily="34" charset="77"/>
              </a:rPr>
              <a:t>Click to edit Master</a:t>
            </a:r>
            <a:endParaRPr lang="en-US" sz="21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21" name="Graphic 20">
            <a:extLst>
              <a:ext uri="{FF2B5EF4-FFF2-40B4-BE49-F238E27FC236}">
                <a16:creationId xmlns:a16="http://schemas.microsoft.com/office/drawing/2014/main" id="{1A99823B-0163-2D49-8792-235474B6B2B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0555" y="4547261"/>
            <a:ext cx="1631339" cy="410573"/>
          </a:xfrm>
          <a:prstGeom prst="rect">
            <a:avLst/>
          </a:prstGeom>
        </p:spPr>
      </p:pic>
      <p:sp>
        <p:nvSpPr>
          <p:cNvPr id="22" name="TextBox 21">
            <a:extLst>
              <a:ext uri="{FF2B5EF4-FFF2-40B4-BE49-F238E27FC236}">
                <a16:creationId xmlns:a16="http://schemas.microsoft.com/office/drawing/2014/main" id="{C1D4DA3A-B6D3-D244-B4C5-B9FE9AE472C5}"/>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1192651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8597335-ABC9-0B4A-B61C-1004ADB16F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168" y="172679"/>
            <a:ext cx="1631339" cy="410573"/>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38345943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7168" y="172679"/>
            <a:ext cx="1631339" cy="410573"/>
          </a:xfrm>
          <a:prstGeom prst="rect">
            <a:avLst/>
          </a:prstGeom>
        </p:spPr>
      </p:pic>
    </p:spTree>
    <p:extLst>
      <p:ext uri="{BB962C8B-B14F-4D97-AF65-F5344CB8AC3E}">
        <p14:creationId xmlns:p14="http://schemas.microsoft.com/office/powerpoint/2010/main" val="27751963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914400" y="3369001"/>
            <a:ext cx="7315200" cy="827834"/>
          </a:xfrm>
        </p:spPr>
        <p:txBody>
          <a:bodyPr anchor="t">
            <a:normAutofit/>
          </a:bodyPr>
          <a:lstStyle>
            <a:lvl1pPr algn="ctr">
              <a:lnSpc>
                <a:spcPct val="110000"/>
              </a:lnSpc>
              <a:defRPr sz="3600" b="0" i="0">
                <a:solidFill>
                  <a:schemeClr val="bg1"/>
                </a:solidFill>
                <a:latin typeface="IBM Plex Sans" panose="020B0503050203000203" pitchFamily="34" charset="77"/>
              </a:defRPr>
            </a:lvl1pPr>
          </a:lstStyle>
          <a:p>
            <a:r>
              <a:rPr lang="en-GB"/>
              <a:t>Click to edit Master title style</a:t>
            </a:r>
            <a:endParaRPr lang="en-US"/>
          </a:p>
        </p:txBody>
      </p:sp>
      <p:pic>
        <p:nvPicPr>
          <p:cNvPr id="6" name="Graphic 5">
            <a:extLst>
              <a:ext uri="{FF2B5EF4-FFF2-40B4-BE49-F238E27FC236}">
                <a16:creationId xmlns:a16="http://schemas.microsoft.com/office/drawing/2014/main" id="{BB6DC49B-235E-554D-ADFC-9C5BF66A67F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4247" y="1091932"/>
            <a:ext cx="5755508" cy="1674329"/>
          </a:xfrm>
          <a:prstGeom prst="rect">
            <a:avLst/>
          </a:prstGeom>
        </p:spPr>
      </p:pic>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11689916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031081" y="920289"/>
            <a:ext cx="7081838" cy="2777728"/>
          </a:xfrm>
        </p:spPr>
        <p:txBody>
          <a:bodyPr anchor="ctr">
            <a:normAutofit/>
          </a:bodyPr>
          <a:lstStyle>
            <a:lvl1pPr algn="ctr">
              <a:lnSpc>
                <a:spcPct val="120000"/>
              </a:lnSpc>
              <a:defRPr sz="3000" b="1" i="0" baseline="0">
                <a:solidFill>
                  <a:schemeClr val="tx1"/>
                </a:solidFill>
                <a:latin typeface="IBM Plex Sans" panose="020B0503050203000203" pitchFamily="34" charset="77"/>
                <a:cs typeface="IBM Plex Sans" panose="020B0503050203000203" pitchFamily="34" charset="77"/>
              </a:defRPr>
            </a:lvl1pPr>
          </a:lstStyle>
          <a:p>
            <a:r>
              <a:rPr lang="en-US" sz="36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031081" y="3698017"/>
            <a:ext cx="7081838" cy="660797"/>
          </a:xfrm>
        </p:spPr>
        <p:txBody>
          <a:bodyPr/>
          <a:lstStyle>
            <a:lvl1pPr marL="0" indent="0" algn="ctr">
              <a:buNone/>
              <a:defRPr sz="2400" b="0" i="0" baseline="0">
                <a:solidFill>
                  <a:schemeClr val="tx1"/>
                </a:solidFill>
                <a:latin typeface="IBM Plex Sans" panose="020B0503050203000203" pitchFamily="34" charset="77"/>
                <a:cs typeface="IBM Plex Sans" panose="020B0503050203000203" pitchFamily="34" charset="77"/>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0555" y="4547261"/>
            <a:ext cx="1631339" cy="410573"/>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3874098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899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5465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953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BFC65-DC03-7D46-AE26-4FF415B34B50}"/>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14" name="Picture 13">
            <a:extLst>
              <a:ext uri="{FF2B5EF4-FFF2-40B4-BE49-F238E27FC236}">
                <a16:creationId xmlns:a16="http://schemas.microsoft.com/office/drawing/2014/main" id="{0CD2DA2D-1204-474E-92B3-159847244D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3252" y="268514"/>
            <a:ext cx="2352220" cy="547859"/>
          </a:xfrm>
          <a:prstGeom prst="rect">
            <a:avLst/>
          </a:prstGeom>
        </p:spPr>
      </p:pic>
      <p:sp>
        <p:nvSpPr>
          <p:cNvPr id="16" name="Title 1">
            <a:extLst>
              <a:ext uri="{FF2B5EF4-FFF2-40B4-BE49-F238E27FC236}">
                <a16:creationId xmlns:a16="http://schemas.microsoft.com/office/drawing/2014/main" id="{E627165D-581A-4744-95C6-2EE2E28C6F60}"/>
              </a:ext>
            </a:extLst>
          </p:cNvPr>
          <p:cNvSpPr>
            <a:spLocks noGrp="1"/>
          </p:cNvSpPr>
          <p:nvPr>
            <p:ph type="ctrTitle"/>
          </p:nvPr>
        </p:nvSpPr>
        <p:spPr>
          <a:xfrm>
            <a:off x="463252" y="3395279"/>
            <a:ext cx="7758397" cy="701450"/>
          </a:xfrm>
          <a:prstGeom prst="rect">
            <a:avLst/>
          </a:prstGeom>
        </p:spPr>
        <p:txBody>
          <a:bodyPr anchor="b" anchorCtr="0">
            <a:noAutofit/>
          </a:bodyPr>
          <a:lstStyle>
            <a:lvl1pPr algn="l">
              <a:defRPr sz="2800">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790AB829-1444-6749-87F7-2D45499B06B0}"/>
              </a:ext>
            </a:extLst>
          </p:cNvPr>
          <p:cNvSpPr>
            <a:spLocks noGrp="1"/>
          </p:cNvSpPr>
          <p:nvPr>
            <p:ph type="subTitle" idx="1"/>
          </p:nvPr>
        </p:nvSpPr>
        <p:spPr>
          <a:xfrm>
            <a:off x="461057" y="4100157"/>
            <a:ext cx="6143277" cy="536622"/>
          </a:xfrm>
          <a:prstGeom prst="rect">
            <a:avLst/>
          </a:prstGeom>
        </p:spPr>
        <p:txBody>
          <a:bodyPr>
            <a:normAutofit/>
          </a:bodyPr>
          <a:lstStyle>
            <a:lvl1pPr marL="0" indent="0" algn="l">
              <a:buNone/>
              <a:defRPr sz="18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0434671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232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8492045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388620"/>
            <a:ext cx="9144000" cy="4754880"/>
          </a:xfrm>
          <a:prstGeom prst="rect">
            <a:avLst/>
          </a:prstGeom>
        </p:spPr>
      </p:pic>
    </p:spTree>
    <p:extLst>
      <p:ext uri="{BB962C8B-B14F-4D97-AF65-F5344CB8AC3E}">
        <p14:creationId xmlns:p14="http://schemas.microsoft.com/office/powerpoint/2010/main" val="3807612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a:alphaModFix amt="35000"/>
          </a:blip>
          <a:srcRect t="13756"/>
          <a:stretch/>
        </p:blipFill>
        <p:spPr>
          <a:xfrm rot="10800000">
            <a:off x="0" y="1042723"/>
            <a:ext cx="9144000" cy="4100777"/>
          </a:xfrm>
          <a:prstGeom prst="rect">
            <a:avLst/>
          </a:prstGeom>
        </p:spPr>
      </p:pic>
    </p:spTree>
    <p:extLst>
      <p:ext uri="{BB962C8B-B14F-4D97-AF65-F5344CB8AC3E}">
        <p14:creationId xmlns:p14="http://schemas.microsoft.com/office/powerpoint/2010/main" val="20959283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a:alphaModFix amt="35000"/>
          </a:blip>
          <a:srcRect t="15018"/>
          <a:stretch/>
        </p:blipFill>
        <p:spPr>
          <a:xfrm rot="10800000">
            <a:off x="0" y="1102701"/>
            <a:ext cx="9144000" cy="4040800"/>
          </a:xfrm>
          <a:prstGeom prst="rect">
            <a:avLst/>
          </a:prstGeom>
        </p:spPr>
      </p:pic>
    </p:spTree>
    <p:extLst>
      <p:ext uri="{BB962C8B-B14F-4D97-AF65-F5344CB8AC3E}">
        <p14:creationId xmlns:p14="http://schemas.microsoft.com/office/powerpoint/2010/main" val="3703152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3917983" y="1234240"/>
            <a:ext cx="1836110"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6062806" y="1234240"/>
            <a:ext cx="1830635"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3917983" y="2554661"/>
            <a:ext cx="1836110"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6063726" y="2554661"/>
            <a:ext cx="1830635"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3917984" y="1144667"/>
            <a:ext cx="1834285"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6060426" y="1144667"/>
            <a:ext cx="1834285"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3917984" y="2446649"/>
            <a:ext cx="1834285"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6060426" y="2446649"/>
            <a:ext cx="1834285"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3917648" y="708899"/>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6062806" y="708899"/>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3917648" y="2014601"/>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6062806" y="2014601"/>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3917983" y="3874536"/>
            <a:ext cx="1836110"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3917984" y="3766523"/>
            <a:ext cx="1834285"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3917648" y="3334476"/>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6063726" y="3874536"/>
            <a:ext cx="1830635"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6060426" y="3766523"/>
            <a:ext cx="1834285"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6062806" y="3334476"/>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08967933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3917983" y="1234240"/>
            <a:ext cx="1836110"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6062806" y="1234240"/>
            <a:ext cx="1830635"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3917983" y="2554661"/>
            <a:ext cx="1836110"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6063726" y="2554661"/>
            <a:ext cx="1830635"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3917984" y="1144667"/>
            <a:ext cx="1834285"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6060426" y="1144667"/>
            <a:ext cx="1834285"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3917984" y="2446649"/>
            <a:ext cx="1834285"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6060426" y="2446649"/>
            <a:ext cx="1834285"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3917648" y="708899"/>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6062806" y="708899"/>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3917648" y="2014601"/>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6062806" y="2014601"/>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3917983" y="3874536"/>
            <a:ext cx="1836110"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3917984" y="3766523"/>
            <a:ext cx="1834285"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3917648" y="3334476"/>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03433134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7_Header Line 12 Months">
    <p:spTree>
      <p:nvGrpSpPr>
        <p:cNvPr id="1" name=""/>
        <p:cNvGrpSpPr/>
        <p:nvPr/>
      </p:nvGrpSpPr>
      <p:grpSpPr>
        <a:xfrm>
          <a:off x="0" y="0"/>
          <a:ext cx="0" cy="0"/>
          <a:chOff x="0" y="0"/>
          <a:chExt cx="0" cy="0"/>
        </a:xfrm>
      </p:grpSpPr>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3917648" y="708899"/>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1"/>
              </a:ext>
            </a:extLst>
          </p:cNvPr>
          <p:cNvCxnSpPr>
            <a:cxnSpLocks/>
          </p:cNvCxnSpPr>
          <p:nvPr userDrawn="1"/>
        </p:nvCxnSpPr>
        <p:spPr>
          <a:xfrm>
            <a:off x="3917984" y="1144667"/>
            <a:ext cx="1834285"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3917983" y="1234240"/>
            <a:ext cx="1836110"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dirty="0"/>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6062806" y="708899"/>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cxnSp>
        <p:nvCxnSpPr>
          <p:cNvPr id="33" name="Straight Connector 32">
            <a:extLst>
              <a:ext uri="{FF2B5EF4-FFF2-40B4-BE49-F238E27FC236}">
                <a16:creationId xmlns:a16="http://schemas.microsoft.com/office/drawing/2014/main" id="{291A700F-7F45-F94C-A435-F7EE30C70A7E}"/>
              </a:ext>
              <a:ext uri="{C183D7F6-B498-43B3-948B-1728B52AA6E4}">
                <adec:decorative xmlns:adec="http://schemas.microsoft.com/office/drawing/2017/decorative" val="1"/>
              </a:ext>
            </a:extLst>
          </p:cNvPr>
          <p:cNvCxnSpPr>
            <a:cxnSpLocks/>
          </p:cNvCxnSpPr>
          <p:nvPr userDrawn="1"/>
        </p:nvCxnSpPr>
        <p:spPr>
          <a:xfrm>
            <a:off x="6060426" y="1144667"/>
            <a:ext cx="1834285"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6062806" y="1234240"/>
            <a:ext cx="1830635"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3917648" y="2014601"/>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cxnSp>
        <p:nvCxnSpPr>
          <p:cNvPr id="38" name="Straight Connector 37">
            <a:extLst>
              <a:ext uri="{FF2B5EF4-FFF2-40B4-BE49-F238E27FC236}">
                <a16:creationId xmlns:a16="http://schemas.microsoft.com/office/drawing/2014/main" id="{C3539B16-CE2C-3A4D-B528-4C530EFD148D}"/>
              </a:ext>
              <a:ext uri="{C183D7F6-B498-43B3-948B-1728B52AA6E4}">
                <adec:decorative xmlns:adec="http://schemas.microsoft.com/office/drawing/2017/decorative" val="1"/>
              </a:ext>
            </a:extLst>
          </p:cNvPr>
          <p:cNvCxnSpPr>
            <a:cxnSpLocks/>
          </p:cNvCxnSpPr>
          <p:nvPr userDrawn="1"/>
        </p:nvCxnSpPr>
        <p:spPr>
          <a:xfrm>
            <a:off x="3917984" y="2446649"/>
            <a:ext cx="1834285"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3917983" y="2554661"/>
            <a:ext cx="1836110"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6062806" y="2014601"/>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cxnSp>
        <p:nvCxnSpPr>
          <p:cNvPr id="39" name="Straight Connector 38">
            <a:extLst>
              <a:ext uri="{FF2B5EF4-FFF2-40B4-BE49-F238E27FC236}">
                <a16:creationId xmlns:a16="http://schemas.microsoft.com/office/drawing/2014/main" id="{CA683FC3-D470-6642-8CD2-833A816B7C06}"/>
              </a:ext>
              <a:ext uri="{C183D7F6-B498-43B3-948B-1728B52AA6E4}">
                <adec:decorative xmlns:adec="http://schemas.microsoft.com/office/drawing/2017/decorative" val="1"/>
              </a:ext>
            </a:extLst>
          </p:cNvPr>
          <p:cNvCxnSpPr>
            <a:cxnSpLocks/>
          </p:cNvCxnSpPr>
          <p:nvPr userDrawn="1"/>
        </p:nvCxnSpPr>
        <p:spPr>
          <a:xfrm>
            <a:off x="6060426" y="2446649"/>
            <a:ext cx="1834285"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6063726" y="2554661"/>
            <a:ext cx="1830635"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3917648" y="3334476"/>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cxnSp>
        <p:nvCxnSpPr>
          <p:cNvPr id="8" name="Straight Connector 7">
            <a:extLst>
              <a:ext uri="{FF2B5EF4-FFF2-40B4-BE49-F238E27FC236}">
                <a16:creationId xmlns:a16="http://schemas.microsoft.com/office/drawing/2014/main" id="{64B039F3-5E70-7A71-B946-437C0D95DD8D}"/>
              </a:ext>
              <a:ext uri="{C183D7F6-B498-43B3-948B-1728B52AA6E4}">
                <adec:decorative xmlns:adec="http://schemas.microsoft.com/office/drawing/2017/decorative" val="1"/>
              </a:ext>
            </a:extLst>
          </p:cNvPr>
          <p:cNvCxnSpPr>
            <a:cxnSpLocks/>
          </p:cNvCxnSpPr>
          <p:nvPr userDrawn="1"/>
        </p:nvCxnSpPr>
        <p:spPr>
          <a:xfrm>
            <a:off x="3917984" y="3766523"/>
            <a:ext cx="1834285"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3917983" y="3874536"/>
            <a:ext cx="1836110"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6062806" y="3334476"/>
            <a:ext cx="1834285" cy="435769"/>
          </a:xfrm>
        </p:spPr>
        <p:txBody>
          <a:bodyPr lIns="90000" tIns="46800" rIns="90000" bIns="46800" anchor="ctr">
            <a:noAutofit/>
          </a:bodyPr>
          <a:lstStyle>
            <a:lvl1pPr marL="0" indent="0">
              <a:buNone/>
              <a:defRPr sz="1500">
                <a:solidFill>
                  <a:srgbClr val="117865"/>
                </a:solidFill>
                <a:latin typeface="+mj-lt"/>
              </a:defRPr>
            </a:lvl1pPr>
            <a:lvl2pPr marL="171450" indent="0" algn="ctr">
              <a:buNone/>
              <a:defRPr>
                <a:solidFill>
                  <a:schemeClr val="bg1"/>
                </a:solidFill>
                <a:latin typeface="+mj-lt"/>
              </a:defRPr>
            </a:lvl2pPr>
          </a:lstStyle>
          <a:p>
            <a:pPr lvl="0"/>
            <a:r>
              <a:rPr lang="en-US"/>
              <a:t>Label</a:t>
            </a:r>
          </a:p>
        </p:txBody>
      </p:sp>
      <p:cxnSp>
        <p:nvCxnSpPr>
          <p:cNvPr id="3" name="Straight Connector 2">
            <a:extLst>
              <a:ext uri="{FF2B5EF4-FFF2-40B4-BE49-F238E27FC236}">
                <a16:creationId xmlns:a16="http://schemas.microsoft.com/office/drawing/2014/main" id="{193C2935-29DA-A953-A314-E134725303AA}"/>
              </a:ext>
              <a:ext uri="{C183D7F6-B498-43B3-948B-1728B52AA6E4}">
                <adec:decorative xmlns:adec="http://schemas.microsoft.com/office/drawing/2017/decorative" val="1"/>
              </a:ext>
            </a:extLst>
          </p:cNvPr>
          <p:cNvCxnSpPr>
            <a:cxnSpLocks/>
          </p:cNvCxnSpPr>
          <p:nvPr userDrawn="1"/>
        </p:nvCxnSpPr>
        <p:spPr>
          <a:xfrm>
            <a:off x="6060426" y="3766523"/>
            <a:ext cx="1834285"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6063726" y="3874536"/>
            <a:ext cx="1830635" cy="323165"/>
          </a:xfrm>
        </p:spPr>
        <p:txBody>
          <a:bodyPr lIns="90000" anchor="t"/>
          <a:lstStyle>
            <a:lvl1pPr marL="134541" indent="-134541">
              <a:buSzPct val="90000"/>
              <a:buFont typeface="Wingdings" pitchFamily="2" charset="2"/>
              <a:buChar char=""/>
              <a:tabLst/>
              <a:defRPr sz="1050">
                <a:solidFill>
                  <a:schemeClr val="tx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73973991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2642135" cy="51435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05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342899" y="1914675"/>
            <a:ext cx="1956336" cy="938368"/>
          </a:xfrm>
          <a:noFill/>
        </p:spPr>
        <p:txBody>
          <a:bodyPr wrap="square" lIns="0" tIns="0" rIns="0" bIns="0" anchor="b">
            <a:normAutofit/>
          </a:bodyPr>
          <a:lstStyle>
            <a:lvl1pPr marL="0" indent="0">
              <a:spcBef>
                <a:spcPts val="0"/>
              </a:spcBef>
              <a:buNone/>
              <a:defRPr sz="21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4154065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6172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974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3974306" y="0"/>
            <a:ext cx="5169694" cy="323165"/>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438150" y="342900"/>
            <a:ext cx="3312319" cy="830997"/>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438150" y="1077516"/>
            <a:ext cx="2602706" cy="1726627"/>
          </a:xfrm>
        </p:spPr>
        <p:txBody>
          <a:bodyPr/>
          <a:lstStyle>
            <a:lvl1pPr marL="0" indent="0">
              <a:buFontTx/>
              <a:buNone/>
              <a:defRPr sz="1650"/>
            </a:lvl1pPr>
            <a:lvl2pPr marL="171450" indent="0">
              <a:buFontTx/>
              <a:buNone/>
              <a:defRPr sz="1650"/>
            </a:lvl2pPr>
            <a:lvl3pPr marL="342900" indent="0">
              <a:buFontTx/>
              <a:buNone/>
              <a:defRPr sz="1650"/>
            </a:lvl3pPr>
            <a:lvl4pPr marL="496491" indent="0">
              <a:buFontTx/>
              <a:buNone/>
              <a:defRPr sz="1650"/>
            </a:lvl4pPr>
            <a:lvl5pPr marL="641747" indent="0">
              <a:buFontTx/>
              <a:buNone/>
              <a:defRPr sz="16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11304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45002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3974306" y="0"/>
            <a:ext cx="5169694" cy="323165"/>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438150" y="342900"/>
            <a:ext cx="3312319" cy="830997"/>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438150" y="1077516"/>
            <a:ext cx="2602706" cy="1726627"/>
          </a:xfrm>
        </p:spPr>
        <p:txBody>
          <a:bodyPr/>
          <a:lstStyle>
            <a:lvl1pPr marL="0" indent="0">
              <a:buFontTx/>
              <a:buNone/>
              <a:defRPr sz="1650"/>
            </a:lvl1pPr>
            <a:lvl2pPr marL="171450" indent="0">
              <a:buFontTx/>
              <a:buNone/>
              <a:defRPr sz="1650"/>
            </a:lvl2pPr>
            <a:lvl3pPr marL="342900" indent="0">
              <a:buFontTx/>
              <a:buNone/>
              <a:defRPr sz="1650"/>
            </a:lvl3pPr>
            <a:lvl4pPr marL="496491" indent="0">
              <a:buFontTx/>
              <a:buNone/>
              <a:defRPr sz="1650"/>
            </a:lvl4pPr>
            <a:lvl5pPr marL="641747" indent="0">
              <a:buFontTx/>
              <a:buNone/>
              <a:defRPr sz="16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4815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nchor="ctr"/>
          <a:lstStyle>
            <a:lvl1pPr>
              <a:defRPr>
                <a:solidFill>
                  <a:srgbClr val="117865"/>
                </a:solidFill>
              </a:defRPr>
            </a:lvl1p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8103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3267075" cy="51435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439341"/>
            <a:ext cx="2386520" cy="2338968"/>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6516217" y="538854"/>
            <a:ext cx="2190825" cy="276999"/>
          </a:xfrm>
        </p:spPr>
        <p:txBody>
          <a:bodyPr/>
          <a:lstStyle>
            <a:lvl1pPr marL="0" indent="0">
              <a:buNone/>
              <a:defRPr sz="1800">
                <a:latin typeface="+mj-lt"/>
              </a:defRPr>
            </a:lvl1pPr>
            <a:lvl2pPr marL="171450" indent="0">
              <a:buNone/>
              <a:defRPr/>
            </a:lvl2pPr>
            <a:lvl3pPr marL="342900" indent="0">
              <a:buNone/>
              <a:defRPr/>
            </a:lvl3pPr>
            <a:lvl4pPr marL="496491" indent="0">
              <a:buNone/>
              <a:defRPr/>
            </a:lvl4pPr>
            <a:lvl5pPr marL="641747"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6516216" y="1009804"/>
            <a:ext cx="2190826" cy="355482"/>
          </a:xfrm>
        </p:spPr>
        <p:txBody>
          <a:bodyPr/>
          <a:lstStyle>
            <a:lvl1pPr>
              <a:defRPr sz="1050">
                <a:solidFill>
                  <a:schemeClr val="accent6"/>
                </a:solidFill>
              </a:defRPr>
            </a:lvl1pPr>
            <a:lvl2pPr marL="171450" indent="0">
              <a:buNone/>
              <a:defRPr sz="1050">
                <a:solidFill>
                  <a:schemeClr val="accent6"/>
                </a:solidFill>
              </a:defRPr>
            </a:lvl2pPr>
            <a:lvl3pPr>
              <a:defRPr sz="1050">
                <a:solidFill>
                  <a:schemeClr val="accent6"/>
                </a:solidFill>
              </a:defRPr>
            </a:lvl3pPr>
            <a:lvl4pPr>
              <a:defRPr sz="1050">
                <a:solidFill>
                  <a:schemeClr val="accent6"/>
                </a:solidFill>
              </a:defRPr>
            </a:lvl4pPr>
            <a:lvl5pPr>
              <a:defRPr sz="105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3707904" y="538854"/>
            <a:ext cx="2190825" cy="276999"/>
          </a:xfrm>
        </p:spPr>
        <p:txBody>
          <a:bodyPr/>
          <a:lstStyle>
            <a:lvl1pPr marL="0" indent="0">
              <a:buNone/>
              <a:defRPr sz="1800">
                <a:latin typeface="+mj-lt"/>
              </a:defRPr>
            </a:lvl1pPr>
            <a:lvl2pPr marL="171450" indent="0">
              <a:buNone/>
              <a:defRPr/>
            </a:lvl2pPr>
            <a:lvl3pPr marL="342900" indent="0">
              <a:buNone/>
              <a:defRPr/>
            </a:lvl3pPr>
            <a:lvl4pPr marL="496491" indent="0">
              <a:buNone/>
              <a:defRPr/>
            </a:lvl4pPr>
            <a:lvl5pPr marL="641747"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3707904" y="1009804"/>
            <a:ext cx="2190826" cy="355482"/>
          </a:xfrm>
        </p:spPr>
        <p:txBody>
          <a:bodyPr/>
          <a:lstStyle>
            <a:lvl1pPr>
              <a:defRPr sz="1050">
                <a:solidFill>
                  <a:schemeClr val="accent6"/>
                </a:solidFill>
              </a:defRPr>
            </a:lvl1pPr>
            <a:lvl2pPr marL="171450" indent="0">
              <a:buNone/>
              <a:defRPr sz="1050">
                <a:solidFill>
                  <a:schemeClr val="accent6"/>
                </a:solidFill>
              </a:defRPr>
            </a:lvl2pPr>
            <a:lvl3pPr>
              <a:defRPr sz="1050">
                <a:solidFill>
                  <a:schemeClr val="accent6"/>
                </a:solidFill>
              </a:defRPr>
            </a:lvl3pPr>
            <a:lvl4pPr>
              <a:defRPr sz="1050">
                <a:solidFill>
                  <a:schemeClr val="accent6"/>
                </a:solidFill>
              </a:defRPr>
            </a:lvl4pPr>
            <a:lvl5pPr>
              <a:defRPr sz="105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6516291" y="1896666"/>
            <a:ext cx="2190825" cy="276999"/>
          </a:xfrm>
        </p:spPr>
        <p:txBody>
          <a:bodyPr/>
          <a:lstStyle>
            <a:lvl1pPr marL="0" indent="0">
              <a:buNone/>
              <a:defRPr sz="1800">
                <a:latin typeface="+mj-lt"/>
              </a:defRPr>
            </a:lvl1pPr>
            <a:lvl2pPr marL="171450" indent="0">
              <a:buNone/>
              <a:defRPr/>
            </a:lvl2pPr>
            <a:lvl3pPr marL="342900" indent="0">
              <a:buNone/>
              <a:defRPr/>
            </a:lvl3pPr>
            <a:lvl4pPr marL="496491" indent="0">
              <a:buNone/>
              <a:defRPr/>
            </a:lvl4pPr>
            <a:lvl5pPr marL="641747"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6516291" y="2367616"/>
            <a:ext cx="2190826" cy="355482"/>
          </a:xfrm>
        </p:spPr>
        <p:txBody>
          <a:bodyPr/>
          <a:lstStyle>
            <a:lvl1pPr>
              <a:defRPr sz="1050">
                <a:solidFill>
                  <a:schemeClr val="accent6"/>
                </a:solidFill>
              </a:defRPr>
            </a:lvl1pPr>
            <a:lvl2pPr marL="171450" indent="0">
              <a:buNone/>
              <a:defRPr sz="1050">
                <a:solidFill>
                  <a:schemeClr val="accent6"/>
                </a:solidFill>
              </a:defRPr>
            </a:lvl2pPr>
            <a:lvl3pPr>
              <a:defRPr sz="1050">
                <a:solidFill>
                  <a:schemeClr val="accent6"/>
                </a:solidFill>
              </a:defRPr>
            </a:lvl3pPr>
            <a:lvl4pPr>
              <a:defRPr sz="1050">
                <a:solidFill>
                  <a:schemeClr val="accent6"/>
                </a:solidFill>
              </a:defRPr>
            </a:lvl4pPr>
            <a:lvl5pPr>
              <a:defRPr sz="105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3707978" y="1896666"/>
            <a:ext cx="2190825" cy="276999"/>
          </a:xfrm>
        </p:spPr>
        <p:txBody>
          <a:bodyPr/>
          <a:lstStyle>
            <a:lvl1pPr marL="0" indent="0">
              <a:buNone/>
              <a:defRPr sz="1800">
                <a:latin typeface="+mj-lt"/>
              </a:defRPr>
            </a:lvl1pPr>
            <a:lvl2pPr marL="171450" indent="0">
              <a:buNone/>
              <a:defRPr/>
            </a:lvl2pPr>
            <a:lvl3pPr marL="342900" indent="0">
              <a:buNone/>
              <a:defRPr/>
            </a:lvl3pPr>
            <a:lvl4pPr marL="496491" indent="0">
              <a:buNone/>
              <a:defRPr/>
            </a:lvl4pPr>
            <a:lvl5pPr marL="641747"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3707978" y="2367616"/>
            <a:ext cx="2190826" cy="355482"/>
          </a:xfrm>
        </p:spPr>
        <p:txBody>
          <a:bodyPr/>
          <a:lstStyle>
            <a:lvl1pPr>
              <a:defRPr sz="1050">
                <a:solidFill>
                  <a:schemeClr val="accent6"/>
                </a:solidFill>
              </a:defRPr>
            </a:lvl1pPr>
            <a:lvl2pPr marL="171450" indent="0">
              <a:buNone/>
              <a:defRPr sz="1050">
                <a:solidFill>
                  <a:schemeClr val="accent6"/>
                </a:solidFill>
              </a:defRPr>
            </a:lvl2pPr>
            <a:lvl3pPr>
              <a:defRPr sz="1050">
                <a:solidFill>
                  <a:schemeClr val="accent6"/>
                </a:solidFill>
              </a:defRPr>
            </a:lvl3pPr>
            <a:lvl4pPr>
              <a:defRPr sz="1050">
                <a:solidFill>
                  <a:schemeClr val="accent6"/>
                </a:solidFill>
              </a:defRPr>
            </a:lvl4pPr>
            <a:lvl5pPr>
              <a:defRPr sz="105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6516291" y="3381375"/>
            <a:ext cx="2190825" cy="276999"/>
          </a:xfrm>
        </p:spPr>
        <p:txBody>
          <a:bodyPr/>
          <a:lstStyle>
            <a:lvl1pPr marL="0" indent="0">
              <a:buNone/>
              <a:defRPr sz="1800">
                <a:latin typeface="+mj-lt"/>
              </a:defRPr>
            </a:lvl1pPr>
            <a:lvl2pPr marL="171450" indent="0">
              <a:buNone/>
              <a:defRPr/>
            </a:lvl2pPr>
            <a:lvl3pPr marL="342900" indent="0">
              <a:buNone/>
              <a:defRPr/>
            </a:lvl3pPr>
            <a:lvl4pPr marL="496491" indent="0">
              <a:buNone/>
              <a:defRPr/>
            </a:lvl4pPr>
            <a:lvl5pPr marL="641747"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6516291" y="3852325"/>
            <a:ext cx="2190826" cy="355482"/>
          </a:xfrm>
        </p:spPr>
        <p:txBody>
          <a:bodyPr/>
          <a:lstStyle>
            <a:lvl1pPr>
              <a:defRPr sz="1050">
                <a:solidFill>
                  <a:schemeClr val="accent6"/>
                </a:solidFill>
              </a:defRPr>
            </a:lvl1pPr>
            <a:lvl2pPr marL="171450" indent="0">
              <a:buNone/>
              <a:defRPr sz="1050">
                <a:solidFill>
                  <a:schemeClr val="accent6"/>
                </a:solidFill>
              </a:defRPr>
            </a:lvl2pPr>
            <a:lvl3pPr>
              <a:defRPr sz="1050">
                <a:solidFill>
                  <a:schemeClr val="accent6"/>
                </a:solidFill>
              </a:defRPr>
            </a:lvl3pPr>
            <a:lvl4pPr>
              <a:defRPr sz="1050">
                <a:solidFill>
                  <a:schemeClr val="accent6"/>
                </a:solidFill>
              </a:defRPr>
            </a:lvl4pPr>
            <a:lvl5pPr>
              <a:defRPr sz="105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3707978" y="3381375"/>
            <a:ext cx="2190825" cy="276999"/>
          </a:xfrm>
        </p:spPr>
        <p:txBody>
          <a:bodyPr/>
          <a:lstStyle>
            <a:lvl1pPr marL="0" indent="0">
              <a:buNone/>
              <a:defRPr sz="1800">
                <a:latin typeface="+mj-lt"/>
              </a:defRPr>
            </a:lvl1pPr>
            <a:lvl2pPr marL="171450" indent="0">
              <a:buNone/>
              <a:defRPr/>
            </a:lvl2pPr>
            <a:lvl3pPr marL="342900" indent="0">
              <a:buNone/>
              <a:defRPr/>
            </a:lvl3pPr>
            <a:lvl4pPr marL="496491" indent="0">
              <a:buNone/>
              <a:defRPr/>
            </a:lvl4pPr>
            <a:lvl5pPr marL="641747"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3707978" y="3852325"/>
            <a:ext cx="2190826" cy="355482"/>
          </a:xfrm>
        </p:spPr>
        <p:txBody>
          <a:bodyPr/>
          <a:lstStyle>
            <a:lvl1pPr>
              <a:defRPr sz="1050">
                <a:solidFill>
                  <a:schemeClr val="accent6"/>
                </a:solidFill>
              </a:defRPr>
            </a:lvl1pPr>
            <a:lvl2pPr marL="171450" indent="0">
              <a:buNone/>
              <a:defRPr sz="1050">
                <a:solidFill>
                  <a:schemeClr val="accent6"/>
                </a:solidFill>
              </a:defRPr>
            </a:lvl2pPr>
            <a:lvl3pPr>
              <a:defRPr sz="1050">
                <a:solidFill>
                  <a:schemeClr val="accent6"/>
                </a:solidFill>
              </a:defRPr>
            </a:lvl3pPr>
            <a:lvl4pPr>
              <a:defRPr sz="1050">
                <a:solidFill>
                  <a:schemeClr val="accent6"/>
                </a:solidFill>
              </a:defRPr>
            </a:lvl4pPr>
            <a:lvl5pPr>
              <a:defRPr sz="105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551263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Apendix Blue Bkg">
    <p:bg>
      <p:bgPr>
        <a:solidFill>
          <a:srgbClr val="01282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438150" y="4286280"/>
            <a:ext cx="4025504" cy="415499"/>
          </a:xfrm>
        </p:spPr>
        <p:txBody>
          <a:bodyPr anchor="b"/>
          <a:lstStyle>
            <a:lvl1pPr marL="0" indent="0">
              <a:buNone/>
              <a:defRPr sz="2700">
                <a:solidFill>
                  <a:schemeClr val="tx1"/>
                </a:solidFill>
                <a:latin typeface="+mj-lt"/>
              </a:defRPr>
            </a:lvl1pPr>
          </a:lstStyle>
          <a:p>
            <a:pPr lvl="0"/>
            <a:r>
              <a:rPr lang="en-US"/>
              <a:t>Appendix</a:t>
            </a:r>
          </a:p>
        </p:txBody>
      </p:sp>
    </p:spTree>
    <p:extLst>
      <p:ext uri="{BB962C8B-B14F-4D97-AF65-F5344CB8AC3E}">
        <p14:creationId xmlns:p14="http://schemas.microsoft.com/office/powerpoint/2010/main" val="5462921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8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438912" y="541783"/>
            <a:ext cx="6140925" cy="369332"/>
          </a:xfrm>
        </p:spPr>
        <p:txBody>
          <a:bodyPr/>
          <a:lstStyle>
            <a:lvl1pPr algn="l">
              <a:defRPr sz="24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438912" y="1663597"/>
            <a:ext cx="3583977" cy="1457057"/>
          </a:xfrm>
        </p:spPr>
        <p:txBody>
          <a:bodyPr anchor="t" anchorCtr="0">
            <a:normAutofit/>
          </a:bodyPr>
          <a:lstStyle>
            <a:lvl1pPr marL="171450" indent="-171450">
              <a:spcBef>
                <a:spcPts val="225"/>
              </a:spcBef>
              <a:spcAft>
                <a:spcPts val="450"/>
              </a:spcAft>
              <a:buClr>
                <a:srgbClr val="0070C0"/>
              </a:buClr>
              <a:buSzPct val="100000"/>
              <a:buFont typeface="Segoe UI" panose="020B0502040204020203" pitchFamily="34" charset="0"/>
              <a:buChar char="&gt;"/>
              <a:defRPr sz="105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5121113" y="1663597"/>
            <a:ext cx="3583977" cy="1457057"/>
          </a:xfrm>
        </p:spPr>
        <p:txBody>
          <a:bodyPr>
            <a:normAutofit/>
          </a:bodyPr>
          <a:lstStyle>
            <a:lvl1pPr marL="171450" indent="-171450">
              <a:spcBef>
                <a:spcPts val="225"/>
              </a:spcBef>
              <a:spcAft>
                <a:spcPts val="450"/>
              </a:spcAft>
              <a:buClr>
                <a:srgbClr val="0070C0"/>
              </a:buClr>
              <a:buSzPct val="100000"/>
              <a:buFont typeface="Segoe UI" panose="020B0502040204020203" pitchFamily="34" charset="0"/>
              <a:buChar char="&gt;"/>
              <a:defRPr sz="105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361731049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9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438912" y="541783"/>
            <a:ext cx="6140925" cy="369332"/>
          </a:xfrm>
        </p:spPr>
        <p:txBody>
          <a:bodyPr/>
          <a:lstStyle>
            <a:lvl1pPr algn="l">
              <a:defRPr sz="24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438912" y="1663597"/>
            <a:ext cx="3583977" cy="1457057"/>
          </a:xfrm>
        </p:spPr>
        <p:txBody>
          <a:bodyPr anchor="t" anchorCtr="0">
            <a:normAutofit/>
          </a:bodyPr>
          <a:lstStyle>
            <a:lvl1pPr marL="171450" indent="-171450">
              <a:spcBef>
                <a:spcPts val="225"/>
              </a:spcBef>
              <a:spcAft>
                <a:spcPts val="450"/>
              </a:spcAft>
              <a:buClr>
                <a:srgbClr val="0070C0"/>
              </a:buClr>
              <a:buSzPct val="100000"/>
              <a:buFont typeface="Segoe UI" panose="020B0502040204020203" pitchFamily="34" charset="0"/>
              <a:buChar char="&gt;"/>
              <a:defRPr sz="105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5121113" y="1663597"/>
            <a:ext cx="3583977" cy="1457057"/>
          </a:xfrm>
        </p:spPr>
        <p:txBody>
          <a:bodyPr>
            <a:normAutofit/>
          </a:bodyPr>
          <a:lstStyle>
            <a:lvl1pPr marL="171450" indent="-171450">
              <a:spcBef>
                <a:spcPts val="225"/>
              </a:spcBef>
              <a:spcAft>
                <a:spcPts val="450"/>
              </a:spcAft>
              <a:buClr>
                <a:srgbClr val="0070C0"/>
              </a:buClr>
              <a:buSzPct val="100000"/>
              <a:buFont typeface="Segoe UI" panose="020B0502040204020203" pitchFamily="34" charset="0"/>
              <a:buChar char="&gt;"/>
              <a:defRPr sz="105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237245795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Customer evidence">
    <p:bg>
      <p:bgPr>
        <a:solidFill>
          <a:srgbClr val="F4F4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7AC157-3FC2-6C5B-4257-295989A02E68}"/>
              </a:ext>
            </a:extLst>
          </p:cNvPr>
          <p:cNvSpPr/>
          <p:nvPr userDrawn="1"/>
        </p:nvSpPr>
        <p:spPr bwMode="auto">
          <a:xfrm>
            <a:off x="5987881" y="1478757"/>
            <a:ext cx="3156119" cy="3664744"/>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4607164-0E1B-5F22-294B-777031987E8C}"/>
              </a:ext>
            </a:extLst>
          </p:cNvPr>
          <p:cNvSpPr/>
          <p:nvPr userDrawn="1"/>
        </p:nvSpPr>
        <p:spPr bwMode="auto">
          <a:xfrm>
            <a:off x="0" y="0"/>
            <a:ext cx="2575324" cy="51435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lvl="0"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B49B2C57-8A48-7A88-0D09-AFD883D6AD43}"/>
              </a:ext>
            </a:extLst>
          </p:cNvPr>
          <p:cNvSpPr>
            <a:spLocks noGrp="1"/>
          </p:cNvSpPr>
          <p:nvPr>
            <p:ph type="pic" sz="quarter" idx="11" hasCustomPrompt="1"/>
          </p:nvPr>
        </p:nvSpPr>
        <p:spPr bwMode="ltGray">
          <a:xfrm>
            <a:off x="2575324" y="-1"/>
            <a:ext cx="6568676" cy="2283500"/>
          </a:xfrm>
          <a:solidFill>
            <a:srgbClr val="2E76BC"/>
          </a:solidFill>
          <a:effectLst/>
        </p:spPr>
        <p:txBody>
          <a:bodyPr lIns="0" tIns="45720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F36F5F1A-B0A0-C224-9776-55EF6C759440}"/>
              </a:ext>
            </a:extLst>
          </p:cNvPr>
          <p:cNvSpPr>
            <a:spLocks noGrp="1"/>
          </p:cNvSpPr>
          <p:nvPr>
            <p:ph type="body" sz="quarter" idx="15"/>
          </p:nvPr>
        </p:nvSpPr>
        <p:spPr>
          <a:xfrm>
            <a:off x="339541" y="2779211"/>
            <a:ext cx="1896241" cy="161583"/>
          </a:xfrm>
        </p:spPr>
        <p:txBody>
          <a:bodyPr>
            <a:spAutoFit/>
          </a:bodyPr>
          <a:lstStyle>
            <a:lvl1pPr marL="0" indent="0">
              <a:spcBef>
                <a:spcPts val="0"/>
              </a:spcBef>
              <a:buNone/>
              <a:defRPr sz="1050">
                <a:solidFill>
                  <a:srgbClr val="2F2F2F"/>
                </a:solidFill>
                <a:latin typeface="+mj-lt"/>
              </a:defRPr>
            </a:lvl1pPr>
            <a:lvl2pPr marL="171450" indent="0">
              <a:buNone/>
              <a:defRPr sz="900"/>
            </a:lvl2pPr>
            <a:lvl3pPr marL="342900" indent="0">
              <a:buNone/>
              <a:defRPr sz="900"/>
            </a:lvl3pPr>
            <a:lvl4pPr marL="496491" indent="0">
              <a:buNone/>
              <a:defRPr sz="900"/>
            </a:lvl4pPr>
            <a:lvl5pPr marL="641747" indent="0">
              <a:buNone/>
              <a:defRPr sz="900"/>
            </a:lvl5pPr>
          </a:lstStyle>
          <a:p>
            <a:pPr lvl="0"/>
            <a:r>
              <a:rPr lang="en-US"/>
              <a:t>Click to edit Master text styles</a:t>
            </a:r>
          </a:p>
        </p:txBody>
      </p:sp>
      <p:sp>
        <p:nvSpPr>
          <p:cNvPr id="48" name="Content Placeholder 47">
            <a:extLst>
              <a:ext uri="{FF2B5EF4-FFF2-40B4-BE49-F238E27FC236}">
                <a16:creationId xmlns:a16="http://schemas.microsoft.com/office/drawing/2014/main" id="{7DF619A7-0A35-28C4-DFA2-3803E76895B0}"/>
              </a:ext>
            </a:extLst>
          </p:cNvPr>
          <p:cNvSpPr>
            <a:spLocks noGrp="1"/>
          </p:cNvSpPr>
          <p:nvPr>
            <p:ph sz="quarter" idx="14" hasCustomPrompt="1"/>
          </p:nvPr>
        </p:nvSpPr>
        <p:spPr>
          <a:xfrm>
            <a:off x="476845" y="458769"/>
            <a:ext cx="1896241" cy="323165"/>
          </a:xfrm>
        </p:spPr>
        <p:txBody>
          <a:bodyPr/>
          <a:lstStyle>
            <a:lvl1pPr marL="0" indent="0">
              <a:buNone/>
              <a:defRPr sz="2100">
                <a:solidFill>
                  <a:srgbClr val="117865"/>
                </a:solidFill>
                <a:latin typeface="+mj-lt"/>
              </a:defRPr>
            </a:lvl1pPr>
            <a:lvl2pPr marL="171450" indent="0">
              <a:buNone/>
              <a:defRPr/>
            </a:lvl2pPr>
            <a:lvl3pPr marL="342900" indent="0">
              <a:buNone/>
              <a:defRPr/>
            </a:lvl3pPr>
            <a:lvl4pPr marL="496491" indent="0">
              <a:buNone/>
              <a:defRPr/>
            </a:lvl4pPr>
            <a:lvl5pPr marL="641747" indent="0">
              <a:buNone/>
              <a:defRPr/>
            </a:lvl5pPr>
          </a:lstStyle>
          <a:p>
            <a:pPr lvl="0"/>
            <a:r>
              <a:rPr lang="en-US"/>
              <a:t>Text here</a:t>
            </a:r>
            <a:endParaRPr lang="en-IN"/>
          </a:p>
        </p:txBody>
      </p:sp>
      <p:sp>
        <p:nvSpPr>
          <p:cNvPr id="7" name="Text Placeholder 27">
            <a:extLst>
              <a:ext uri="{FF2B5EF4-FFF2-40B4-BE49-F238E27FC236}">
                <a16:creationId xmlns:a16="http://schemas.microsoft.com/office/drawing/2014/main" id="{F12854F1-DD54-11E3-E9FB-E5DD719E81D6}"/>
              </a:ext>
            </a:extLst>
          </p:cNvPr>
          <p:cNvSpPr>
            <a:spLocks noGrp="1"/>
          </p:cNvSpPr>
          <p:nvPr>
            <p:ph type="body" sz="quarter" idx="28"/>
          </p:nvPr>
        </p:nvSpPr>
        <p:spPr>
          <a:xfrm>
            <a:off x="339541" y="3105898"/>
            <a:ext cx="2020330" cy="1457057"/>
          </a:xfrm>
        </p:spPr>
        <p:txBody>
          <a:bodyPr>
            <a:normAutofit/>
          </a:bodyPr>
          <a:lstStyle>
            <a:lvl1pPr marL="171450" indent="-171450">
              <a:spcBef>
                <a:spcPts val="225"/>
              </a:spcBef>
              <a:spcAft>
                <a:spcPts val="450"/>
              </a:spcAft>
              <a:buClr>
                <a:srgbClr val="117865"/>
              </a:buClr>
              <a:buSzPct val="100000"/>
              <a:buFont typeface="Arial" panose="020B0604020202020204" pitchFamily="34" charset="0"/>
              <a:buChar char="•"/>
              <a:defRPr sz="1050">
                <a:solidFill>
                  <a:srgbClr val="2F2F2F"/>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A64B4862-8C6B-1B09-A791-39286BE1D2DE}"/>
              </a:ext>
            </a:extLst>
          </p:cNvPr>
          <p:cNvSpPr>
            <a:spLocks noGrp="1"/>
          </p:cNvSpPr>
          <p:nvPr>
            <p:ph type="body" sz="quarter" idx="29"/>
          </p:nvPr>
        </p:nvSpPr>
        <p:spPr>
          <a:xfrm>
            <a:off x="2836221" y="2779211"/>
            <a:ext cx="2892633" cy="161583"/>
          </a:xfrm>
        </p:spPr>
        <p:txBody>
          <a:bodyPr wrap="square">
            <a:spAutoFit/>
          </a:bodyPr>
          <a:lstStyle>
            <a:lvl1pPr marL="0" indent="0">
              <a:spcBef>
                <a:spcPts val="0"/>
              </a:spcBef>
              <a:buNone/>
              <a:defRPr sz="1050">
                <a:solidFill>
                  <a:srgbClr val="2F2F2F"/>
                </a:solidFill>
                <a:latin typeface="+mj-lt"/>
              </a:defRPr>
            </a:lvl1pPr>
            <a:lvl2pPr marL="171450" indent="0">
              <a:buNone/>
              <a:defRPr sz="900"/>
            </a:lvl2pPr>
            <a:lvl3pPr marL="342900" indent="0">
              <a:buNone/>
              <a:defRPr sz="900"/>
            </a:lvl3pPr>
            <a:lvl4pPr marL="496491" indent="0">
              <a:buNone/>
              <a:defRPr sz="900"/>
            </a:lvl4pPr>
            <a:lvl5pPr marL="641747" indent="0">
              <a:buNone/>
              <a:defRPr sz="900"/>
            </a:lvl5pPr>
          </a:lstStyle>
          <a:p>
            <a:pPr lvl="0"/>
            <a:r>
              <a:rPr lang="en-US"/>
              <a:t>Click to edit Master text styles</a:t>
            </a:r>
          </a:p>
        </p:txBody>
      </p:sp>
      <p:sp>
        <p:nvSpPr>
          <p:cNvPr id="10" name="Text Placeholder 27">
            <a:extLst>
              <a:ext uri="{FF2B5EF4-FFF2-40B4-BE49-F238E27FC236}">
                <a16:creationId xmlns:a16="http://schemas.microsoft.com/office/drawing/2014/main" id="{AEF724E2-A095-CC19-F0DD-D34BF012564B}"/>
              </a:ext>
            </a:extLst>
          </p:cNvPr>
          <p:cNvSpPr>
            <a:spLocks noGrp="1"/>
          </p:cNvSpPr>
          <p:nvPr>
            <p:ph type="body" sz="quarter" idx="30"/>
          </p:nvPr>
        </p:nvSpPr>
        <p:spPr>
          <a:xfrm>
            <a:off x="2836221" y="3105898"/>
            <a:ext cx="2892633" cy="1457057"/>
          </a:xfrm>
        </p:spPr>
        <p:txBody>
          <a:bodyPr>
            <a:normAutofit/>
          </a:bodyPr>
          <a:lstStyle>
            <a:lvl1pPr marL="171450" indent="-171450">
              <a:spcBef>
                <a:spcPts val="225"/>
              </a:spcBef>
              <a:spcAft>
                <a:spcPts val="450"/>
              </a:spcAft>
              <a:buClr>
                <a:srgbClr val="117865"/>
              </a:buClr>
              <a:buSzPct val="100000"/>
              <a:buFont typeface="Arial" panose="020B0604020202020204" pitchFamily="34" charset="0"/>
              <a:buChar char="•"/>
              <a:defRPr sz="1050">
                <a:solidFill>
                  <a:srgbClr val="2F2F2F"/>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FF4F1E2F-99DE-32F4-E097-39BACEA9E5D7}"/>
              </a:ext>
            </a:extLst>
          </p:cNvPr>
          <p:cNvSpPr>
            <a:spLocks noGrp="1"/>
          </p:cNvSpPr>
          <p:nvPr>
            <p:ph type="body" sz="quarter" idx="31"/>
          </p:nvPr>
        </p:nvSpPr>
        <p:spPr>
          <a:xfrm>
            <a:off x="6253238" y="2779211"/>
            <a:ext cx="1896241" cy="161583"/>
          </a:xfrm>
        </p:spPr>
        <p:txBody>
          <a:bodyPr>
            <a:spAutoFit/>
          </a:bodyPr>
          <a:lstStyle>
            <a:lvl1pPr marL="0" indent="0">
              <a:spcBef>
                <a:spcPts val="0"/>
              </a:spcBef>
              <a:buNone/>
              <a:defRPr sz="1050">
                <a:solidFill>
                  <a:schemeClr val="tx1"/>
                </a:solidFill>
                <a:latin typeface="+mj-lt"/>
              </a:defRPr>
            </a:lvl1pPr>
            <a:lvl2pPr marL="171450" indent="0">
              <a:buNone/>
              <a:defRPr sz="900"/>
            </a:lvl2pPr>
            <a:lvl3pPr marL="342900" indent="0">
              <a:buNone/>
              <a:defRPr sz="900"/>
            </a:lvl3pPr>
            <a:lvl4pPr marL="496491" indent="0">
              <a:buNone/>
              <a:defRPr sz="900"/>
            </a:lvl4pPr>
            <a:lvl5pPr marL="641747" indent="0">
              <a:buNone/>
              <a:defRPr sz="900"/>
            </a:lvl5pPr>
          </a:lstStyle>
          <a:p>
            <a:pPr lvl="0"/>
            <a:r>
              <a:rPr lang="en-US"/>
              <a:t>Click to edit Master text styles</a:t>
            </a:r>
          </a:p>
        </p:txBody>
      </p:sp>
      <p:sp>
        <p:nvSpPr>
          <p:cNvPr id="12" name="Text Placeholder 27">
            <a:extLst>
              <a:ext uri="{FF2B5EF4-FFF2-40B4-BE49-F238E27FC236}">
                <a16:creationId xmlns:a16="http://schemas.microsoft.com/office/drawing/2014/main" id="{6037E6C0-43E7-0E63-E37B-EB864BDE3216}"/>
              </a:ext>
            </a:extLst>
          </p:cNvPr>
          <p:cNvSpPr>
            <a:spLocks noGrp="1"/>
          </p:cNvSpPr>
          <p:nvPr>
            <p:ph type="body" sz="quarter" idx="32"/>
          </p:nvPr>
        </p:nvSpPr>
        <p:spPr>
          <a:xfrm>
            <a:off x="6253238" y="3105898"/>
            <a:ext cx="2629147" cy="1457057"/>
          </a:xfrm>
        </p:spPr>
        <p:txBody>
          <a:bodyPr>
            <a:normAutofit/>
          </a:bodyPr>
          <a:lstStyle>
            <a:lvl1pPr marL="171450" indent="-171450">
              <a:spcBef>
                <a:spcPts val="225"/>
              </a:spcBef>
              <a:spcAft>
                <a:spcPts val="450"/>
              </a:spcAft>
              <a:buClr>
                <a:srgbClr val="C0ECDD"/>
              </a:buClr>
              <a:buSzPct val="100000"/>
              <a:buFont typeface="Arial" panose="020B0604020202020204" pitchFamily="34" charset="0"/>
              <a:buChar char="•"/>
              <a:defRPr sz="1050">
                <a:solidFill>
                  <a:schemeClr val="tx1"/>
                </a:solidFill>
              </a:defRPr>
            </a:lvl1pPr>
          </a:lstStyle>
          <a:p>
            <a:pPr lvl="0"/>
            <a:r>
              <a:rPr lang="en-US"/>
              <a:t>Click to edit Master text styles</a:t>
            </a:r>
          </a:p>
        </p:txBody>
      </p:sp>
      <p:sp>
        <p:nvSpPr>
          <p:cNvPr id="17" name="Content Placeholder 47">
            <a:extLst>
              <a:ext uri="{FF2B5EF4-FFF2-40B4-BE49-F238E27FC236}">
                <a16:creationId xmlns:a16="http://schemas.microsoft.com/office/drawing/2014/main" id="{A9A8C2B9-059F-8868-52D9-37C43F1AA356}"/>
              </a:ext>
            </a:extLst>
          </p:cNvPr>
          <p:cNvSpPr>
            <a:spLocks noGrp="1"/>
          </p:cNvSpPr>
          <p:nvPr>
            <p:ph sz="quarter" idx="33" hasCustomPrompt="1"/>
          </p:nvPr>
        </p:nvSpPr>
        <p:spPr>
          <a:xfrm>
            <a:off x="3583291" y="1888579"/>
            <a:ext cx="5574156" cy="484748"/>
          </a:xfrm>
        </p:spPr>
        <p:txBody>
          <a:bodyPr/>
          <a:lstStyle>
            <a:lvl1pPr marL="0" indent="0" algn="r">
              <a:buNone/>
              <a:defRPr sz="3150" b="0" i="0">
                <a:solidFill>
                  <a:schemeClr val="tx1"/>
                </a:solidFill>
                <a:latin typeface="+mj-lt"/>
              </a:defRPr>
            </a:lvl1pPr>
            <a:lvl2pPr marL="171450" indent="0">
              <a:buNone/>
              <a:defRPr/>
            </a:lvl2pPr>
            <a:lvl3pPr marL="342900" indent="0">
              <a:buNone/>
              <a:defRPr/>
            </a:lvl3pPr>
            <a:lvl4pPr marL="496491" indent="0">
              <a:buNone/>
              <a:defRPr/>
            </a:lvl4pPr>
            <a:lvl5pPr marL="641747" indent="0">
              <a:buNone/>
              <a:defRPr/>
            </a:lvl5pPr>
          </a:lstStyle>
          <a:p>
            <a:pPr lvl="0"/>
            <a:r>
              <a:rPr lang="en-US"/>
              <a:t>Text here</a:t>
            </a:r>
            <a:endParaRPr lang="en-IN"/>
          </a:p>
        </p:txBody>
      </p:sp>
    </p:spTree>
    <p:extLst>
      <p:ext uri="{BB962C8B-B14F-4D97-AF65-F5344CB8AC3E}">
        <p14:creationId xmlns:p14="http://schemas.microsoft.com/office/powerpoint/2010/main" val="3424613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9935788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69521-5C1A-9449-A4B2-B54C1676D5D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4" name="Picture 3">
            <a:extLst>
              <a:ext uri="{FF2B5EF4-FFF2-40B4-BE49-F238E27FC236}">
                <a16:creationId xmlns:a16="http://schemas.microsoft.com/office/drawing/2014/main" id="{B8CD362C-3313-084E-AB6B-2064B6DC74F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936" y="-16677"/>
            <a:ext cx="2715805" cy="842836"/>
          </a:xfrm>
          <a:prstGeom prst="rect">
            <a:avLst/>
          </a:prstGeom>
        </p:spPr>
      </p:pic>
    </p:spTree>
    <p:extLst>
      <p:ext uri="{BB962C8B-B14F-4D97-AF65-F5344CB8AC3E}">
        <p14:creationId xmlns:p14="http://schemas.microsoft.com/office/powerpoint/2010/main" val="1335914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4C2173C-F50B-3845-94E1-8D11157D7434}"/>
              </a:ext>
            </a:extLst>
          </p:cNvPr>
          <p:cNvSpPr>
            <a:spLocks noGrp="1"/>
          </p:cNvSpPr>
          <p:nvPr>
            <p:ph type="title"/>
          </p:nvPr>
        </p:nvSpPr>
        <p:spPr>
          <a:xfrm>
            <a:off x="242236" y="228144"/>
            <a:ext cx="8714943" cy="682400"/>
          </a:xfrm>
          <a:prstGeom prst="rect">
            <a:avLst/>
          </a:prstGeom>
        </p:spPr>
        <p:txBody>
          <a:bodyPr vert="horz" lIns="91440" tIns="45720" rIns="91440" bIns="45720" rtlCol="0" anchor="ctr">
            <a:normAutofit/>
          </a:bodyPr>
          <a:lstStyle/>
          <a:p>
            <a:r>
              <a:rPr lang="en-US" dirty="0"/>
              <a:t>Click to edit Master title style</a:t>
            </a:r>
          </a:p>
        </p:txBody>
      </p:sp>
      <p:sp>
        <p:nvSpPr>
          <p:cNvPr id="8" name="AutoShape 1">
            <a:extLst>
              <a:ext uri="{FF2B5EF4-FFF2-40B4-BE49-F238E27FC236}">
                <a16:creationId xmlns:a16="http://schemas.microsoft.com/office/drawing/2014/main" id="{E0607523-3561-664C-9247-D9696099A5AB}"/>
              </a:ext>
            </a:extLst>
          </p:cNvPr>
          <p:cNvSpPr>
            <a:spLocks/>
          </p:cNvSpPr>
          <p:nvPr userDrawn="1"/>
        </p:nvSpPr>
        <p:spPr bwMode="auto">
          <a:xfrm>
            <a:off x="-1" y="1040288"/>
            <a:ext cx="4507991" cy="1980182"/>
          </a:xfrm>
          <a:custGeom>
            <a:avLst/>
            <a:gdLst>
              <a:gd name="T0" fmla="*/ 1712119 w 21600"/>
              <a:gd name="T1" fmla="*/ 1022350 h 21600"/>
              <a:gd name="T2" fmla="*/ 1712119 w 21600"/>
              <a:gd name="T3" fmla="*/ 1022350 h 21600"/>
              <a:gd name="T4" fmla="*/ 1712119 w 21600"/>
              <a:gd name="T5" fmla="*/ 1022350 h 21600"/>
              <a:gd name="T6" fmla="*/ 1712119 w 21600"/>
              <a:gd name="T7" fmla="*/ 1022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C0167A"/>
          </a:solidFill>
          <a:ln w="25400" cap="flat" cmpd="sng">
            <a:solidFill>
              <a:srgbClr val="000000">
                <a:alpha val="0"/>
              </a:srgbClr>
            </a:solidFill>
            <a:prstDash val="solid"/>
            <a:miter lim="0"/>
            <a:headEnd/>
            <a:tailEnd/>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1800"/>
          </a:p>
        </p:txBody>
      </p:sp>
      <p:sp>
        <p:nvSpPr>
          <p:cNvPr id="9" name="AutoShape 2">
            <a:extLst>
              <a:ext uri="{FF2B5EF4-FFF2-40B4-BE49-F238E27FC236}">
                <a16:creationId xmlns:a16="http://schemas.microsoft.com/office/drawing/2014/main" id="{61EE562A-A36F-3148-9CBF-774CB14FDE4C}"/>
              </a:ext>
            </a:extLst>
          </p:cNvPr>
          <p:cNvSpPr>
            <a:spLocks/>
          </p:cNvSpPr>
          <p:nvPr userDrawn="1"/>
        </p:nvSpPr>
        <p:spPr bwMode="auto">
          <a:xfrm>
            <a:off x="4507990" y="1040288"/>
            <a:ext cx="4636009" cy="1980182"/>
          </a:xfrm>
          <a:custGeom>
            <a:avLst/>
            <a:gdLst>
              <a:gd name="T0" fmla="*/ 1671638 w 21600"/>
              <a:gd name="T1" fmla="*/ 1021557 h 21600"/>
              <a:gd name="T2" fmla="*/ 1671638 w 21600"/>
              <a:gd name="T3" fmla="*/ 1021557 h 21600"/>
              <a:gd name="T4" fmla="*/ 1671638 w 21600"/>
              <a:gd name="T5" fmla="*/ 1021557 h 21600"/>
              <a:gd name="T6" fmla="*/ 1671638 w 21600"/>
              <a:gd name="T7" fmla="*/ 1021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4B285F"/>
          </a:solidFill>
          <a:ln w="25400" cap="flat" cmpd="sng">
            <a:solidFill>
              <a:srgbClr val="000000">
                <a:alpha val="0"/>
              </a:srgbClr>
            </a:solidFill>
            <a:prstDash val="solid"/>
            <a:miter lim="0"/>
            <a:headEnd/>
            <a:tailEnd/>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1800"/>
          </a:p>
        </p:txBody>
      </p:sp>
      <p:pic>
        <p:nvPicPr>
          <p:cNvPr id="11" name="Picture 10">
            <a:extLst>
              <a:ext uri="{FF2B5EF4-FFF2-40B4-BE49-F238E27FC236}">
                <a16:creationId xmlns:a16="http://schemas.microsoft.com/office/drawing/2014/main" id="{2A2510AD-E53D-CA4F-AC25-310A0E297E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3274" t="5192" r="26400" b="7088"/>
          <a:stretch/>
        </p:blipFill>
        <p:spPr>
          <a:xfrm>
            <a:off x="3540317" y="1181891"/>
            <a:ext cx="2029403" cy="3537354"/>
          </a:xfrm>
          <a:prstGeom prst="rect">
            <a:avLst/>
          </a:prstGeom>
        </p:spPr>
      </p:pic>
      <p:sp>
        <p:nvSpPr>
          <p:cNvPr id="5" name="Picture Placeholder 4">
            <a:extLst>
              <a:ext uri="{FF2B5EF4-FFF2-40B4-BE49-F238E27FC236}">
                <a16:creationId xmlns:a16="http://schemas.microsoft.com/office/drawing/2014/main" id="{5F43A390-CF7E-BB4E-A004-2C66267FEF2F}"/>
              </a:ext>
            </a:extLst>
          </p:cNvPr>
          <p:cNvSpPr>
            <a:spLocks noGrp="1"/>
          </p:cNvSpPr>
          <p:nvPr>
            <p:ph type="pic" sz="quarter" idx="10"/>
          </p:nvPr>
        </p:nvSpPr>
        <p:spPr>
          <a:xfrm>
            <a:off x="3867150" y="1700213"/>
            <a:ext cx="1390650" cy="2460625"/>
          </a:xfrm>
        </p:spPr>
        <p:txBody>
          <a:bodyPr>
            <a:normAutofit/>
          </a:bodyPr>
          <a:lstStyle>
            <a:lvl1pPr>
              <a:defRPr sz="1200"/>
            </a:lvl1pPr>
          </a:lstStyle>
          <a:p>
            <a:endParaRPr lang="en-US" dirty="0"/>
          </a:p>
        </p:txBody>
      </p:sp>
    </p:spTree>
    <p:extLst>
      <p:ext uri="{BB962C8B-B14F-4D97-AF65-F5344CB8AC3E}">
        <p14:creationId xmlns:p14="http://schemas.microsoft.com/office/powerpoint/2010/main" val="620036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2284242" y="1113409"/>
            <a:ext cx="2014532" cy="2435948"/>
          </a:xfrm>
        </p:spPr>
        <p:txBody>
          <a:bodyPr anchor="ctr"/>
          <a:lstStyle>
            <a:lvl1pPr marL="0" indent="0" algn="ctr">
              <a:buFontTx/>
              <a:buNone/>
              <a:defRPr/>
            </a:lvl1pPr>
          </a:lstStyle>
          <a:p>
            <a:r>
              <a:rPr lang="en-US" dirty="0"/>
              <a:t>Photo</a:t>
            </a:r>
          </a:p>
        </p:txBody>
      </p:sp>
      <p:sp>
        <p:nvSpPr>
          <p:cNvPr id="12" name="Picture Placeholder 4"/>
          <p:cNvSpPr>
            <a:spLocks noGrp="1"/>
          </p:cNvSpPr>
          <p:nvPr>
            <p:ph type="pic" sz="quarter" idx="11" hasCustomPrompt="1"/>
          </p:nvPr>
        </p:nvSpPr>
        <p:spPr>
          <a:xfrm>
            <a:off x="4855992" y="1113409"/>
            <a:ext cx="2014532" cy="2435948"/>
          </a:xfrm>
        </p:spPr>
        <p:txBody>
          <a:bodyPr anchor="ctr"/>
          <a:lstStyle>
            <a:lvl1pPr marL="0" indent="0" algn="ctr">
              <a:buFontTx/>
              <a:buNone/>
              <a:defRPr/>
            </a:lvl1pPr>
          </a:lstStyle>
          <a:p>
            <a:r>
              <a:rPr lang="en-US" dirty="0"/>
              <a:t>Photo</a:t>
            </a:r>
          </a:p>
        </p:txBody>
      </p:sp>
      <p:sp>
        <p:nvSpPr>
          <p:cNvPr id="2" name="Rectangle 1"/>
          <p:cNvSpPr/>
          <p:nvPr userDrawn="1"/>
        </p:nvSpPr>
        <p:spPr>
          <a:xfrm>
            <a:off x="2287094" y="989584"/>
            <a:ext cx="2011680"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4855992" y="989584"/>
            <a:ext cx="2011680"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723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847871" y="1237405"/>
            <a:ext cx="1909425" cy="2308854"/>
          </a:xfrm>
        </p:spPr>
        <p:txBody>
          <a:bodyPr anchor="ctr"/>
          <a:lstStyle>
            <a:lvl1pPr marL="0" indent="0" algn="ctr">
              <a:buFontTx/>
              <a:buNone/>
              <a:defRPr/>
            </a:lvl1pPr>
          </a:lstStyle>
          <a:p>
            <a:r>
              <a:rPr lang="en-US" dirty="0"/>
              <a:t>Photo</a:t>
            </a:r>
          </a:p>
        </p:txBody>
      </p:sp>
      <p:sp>
        <p:nvSpPr>
          <p:cNvPr id="9" name="Picture Placeholder 4"/>
          <p:cNvSpPr>
            <a:spLocks noGrp="1"/>
          </p:cNvSpPr>
          <p:nvPr>
            <p:ph type="pic" sz="quarter" idx="11" hasCustomPrompt="1"/>
          </p:nvPr>
        </p:nvSpPr>
        <p:spPr>
          <a:xfrm>
            <a:off x="3514871" y="1237405"/>
            <a:ext cx="1909425" cy="2308854"/>
          </a:xfrm>
        </p:spPr>
        <p:txBody>
          <a:bodyPr anchor="ctr"/>
          <a:lstStyle>
            <a:lvl1pPr marL="0" indent="0" algn="ctr">
              <a:buFontTx/>
              <a:buNone/>
              <a:defRPr/>
            </a:lvl1pPr>
          </a:lstStyle>
          <a:p>
            <a:r>
              <a:rPr lang="en-US" dirty="0"/>
              <a:t>Photo</a:t>
            </a:r>
          </a:p>
        </p:txBody>
      </p:sp>
      <p:sp>
        <p:nvSpPr>
          <p:cNvPr id="10" name="Picture Placeholder 4"/>
          <p:cNvSpPr>
            <a:spLocks noGrp="1"/>
          </p:cNvSpPr>
          <p:nvPr>
            <p:ph type="pic" sz="quarter" idx="12" hasCustomPrompt="1"/>
          </p:nvPr>
        </p:nvSpPr>
        <p:spPr>
          <a:xfrm>
            <a:off x="6181871" y="1237405"/>
            <a:ext cx="1909425" cy="2308854"/>
          </a:xfrm>
        </p:spPr>
        <p:txBody>
          <a:bodyPr anchor="ctr"/>
          <a:lstStyle>
            <a:lvl1pPr marL="0" indent="0" algn="ctr">
              <a:buFontTx/>
              <a:buNone/>
              <a:defRPr/>
            </a:lvl1pPr>
          </a:lstStyle>
          <a:p>
            <a:r>
              <a:rPr lang="en-US" dirty="0"/>
              <a:t>Photo</a:t>
            </a:r>
          </a:p>
        </p:txBody>
      </p:sp>
      <p:sp>
        <p:nvSpPr>
          <p:cNvPr id="6" name="Rectangle 5"/>
          <p:cNvSpPr/>
          <p:nvPr userDrawn="1"/>
        </p:nvSpPr>
        <p:spPr>
          <a:xfrm>
            <a:off x="847871" y="1123105"/>
            <a:ext cx="1911096"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3514871" y="1123105"/>
            <a:ext cx="1911096"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6181035" y="1123105"/>
            <a:ext cx="1911096" cy="9525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9545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15.emf"/><Relationship Id="rId5" Type="http://schemas.openxmlformats.org/officeDocument/2006/relationships/theme" Target="../theme/theme2.xml"/><Relationship Id="rId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theme" Target="../theme/theme4.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7828134" y="148009"/>
            <a:ext cx="1082482" cy="444387"/>
          </a:xfrm>
          <a:prstGeom prst="rect">
            <a:avLst/>
          </a:prstGeom>
        </p:spPr>
      </p:pic>
      <p:sp>
        <p:nvSpPr>
          <p:cNvPr id="5" name="Title Placeholder 1">
            <a:extLst>
              <a:ext uri="{FF2B5EF4-FFF2-40B4-BE49-F238E27FC236}">
                <a16:creationId xmlns:a16="http://schemas.microsoft.com/office/drawing/2014/main" id="{B7739BEC-8628-624D-948B-53207FFF15B9}"/>
              </a:ext>
            </a:extLst>
          </p:cNvPr>
          <p:cNvSpPr>
            <a:spLocks noGrp="1"/>
          </p:cNvSpPr>
          <p:nvPr>
            <p:ph type="title"/>
          </p:nvPr>
        </p:nvSpPr>
        <p:spPr>
          <a:xfrm>
            <a:off x="242236" y="228144"/>
            <a:ext cx="8714943" cy="682400"/>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C9944498-D1C7-2C49-9262-2C9E497050A0}"/>
              </a:ext>
            </a:extLst>
          </p:cNvPr>
          <p:cNvSpPr>
            <a:spLocks noGrp="1"/>
          </p:cNvSpPr>
          <p:nvPr>
            <p:ph type="body" idx="1"/>
          </p:nvPr>
        </p:nvSpPr>
        <p:spPr>
          <a:xfrm>
            <a:off x="230067" y="994469"/>
            <a:ext cx="8714944" cy="29354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4753232"/>
            <a:ext cx="9144000" cy="390268"/>
          </a:xfrm>
          <a:prstGeom prst="rect">
            <a:avLst/>
          </a:prstGeom>
          <a:gradFill flip="none" rotWithShape="1">
            <a:gsLst>
              <a:gs pos="0">
                <a:srgbClr val="B01C87"/>
              </a:gs>
              <a:gs pos="100000">
                <a:srgbClr val="5828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4BBAEA6-B3A0-2547-80CE-DB8A65FBE042}"/>
              </a:ext>
            </a:extLst>
          </p:cNvPr>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7555593" y="4693240"/>
            <a:ext cx="1591056" cy="493776"/>
          </a:xfrm>
          <a:prstGeom prst="rect">
            <a:avLst/>
          </a:prstGeom>
        </p:spPr>
      </p:pic>
      <p:grpSp>
        <p:nvGrpSpPr>
          <p:cNvPr id="10" name="Group 9"/>
          <p:cNvGrpSpPr/>
          <p:nvPr userDrawn="1"/>
        </p:nvGrpSpPr>
        <p:grpSpPr>
          <a:xfrm>
            <a:off x="1364406" y="-500472"/>
            <a:ext cx="5591570" cy="357052"/>
            <a:chOff x="1364406" y="-500472"/>
            <a:chExt cx="5591570" cy="357052"/>
          </a:xfrm>
        </p:grpSpPr>
        <p:sp>
          <p:nvSpPr>
            <p:cNvPr id="11" name="Rectangle 10"/>
            <p:cNvSpPr/>
            <p:nvPr userDrawn="1"/>
          </p:nvSpPr>
          <p:spPr>
            <a:xfrm>
              <a:off x="1364406" y="-500472"/>
              <a:ext cx="357052" cy="357052"/>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887858" y="-500472"/>
              <a:ext cx="357052" cy="357052"/>
            </a:xfrm>
            <a:prstGeom prst="rect">
              <a:avLst/>
            </a:prstGeom>
            <a:solidFill>
              <a:srgbClr val="ED1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411310" y="-500472"/>
              <a:ext cx="357052" cy="357052"/>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2934762" y="-500472"/>
              <a:ext cx="357052" cy="357052"/>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3458214" y="-500472"/>
              <a:ext cx="357052" cy="357052"/>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3981666" y="-500472"/>
              <a:ext cx="357052" cy="357052"/>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505118" y="-500472"/>
              <a:ext cx="357052" cy="357052"/>
            </a:xfrm>
            <a:prstGeom prst="rect">
              <a:avLst/>
            </a:prstGeom>
            <a:solidFill>
              <a:srgbClr val="7D7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5028570" y="-500472"/>
              <a:ext cx="357052" cy="357052"/>
            </a:xfrm>
            <a:prstGeom prst="rect">
              <a:avLst/>
            </a:prstGeom>
            <a:solidFill>
              <a:srgbClr val="A3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5552022" y="-500472"/>
              <a:ext cx="357052" cy="357052"/>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6075474" y="-500472"/>
              <a:ext cx="357052" cy="357052"/>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6598924" y="-500472"/>
              <a:ext cx="357052" cy="357052"/>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p:cNvCxnSpPr/>
          <p:nvPr userDrawn="1"/>
        </p:nvCxnSpPr>
        <p:spPr>
          <a:xfrm>
            <a:off x="242236" y="994469"/>
            <a:ext cx="8686800" cy="0"/>
          </a:xfrm>
          <a:prstGeom prst="line">
            <a:avLst/>
          </a:prstGeom>
          <a:ln w="12700">
            <a:solidFill>
              <a:srgbClr val="58287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1669281"/>
      </p:ext>
    </p:extLst>
  </p:cSld>
  <p:clrMap bg1="lt1" tx1="dk1" bg2="lt2" tx2="dk2" accent1="accent1" accent2="accent2" accent3="accent3" accent4="accent4" accent5="accent5" accent6="accent6" hlink="hlink" folHlink="folHlink"/>
  <p:sldLayoutIdLst>
    <p:sldLayoutId id="2147483686" r:id="rId1"/>
    <p:sldLayoutId id="2147483701" r:id="rId2"/>
    <p:sldLayoutId id="2147483687" r:id="rId3"/>
    <p:sldLayoutId id="2147483696" r:id="rId4"/>
    <p:sldLayoutId id="2147483699" r:id="rId5"/>
    <p:sldLayoutId id="2147483700" r:id="rId6"/>
    <p:sldLayoutId id="2147483702" r:id="rId7"/>
    <p:sldLayoutId id="2147483706" r:id="rId8"/>
    <p:sldLayoutId id="2147483707" r:id="rId9"/>
    <p:sldLayoutId id="2147483705" r:id="rId10"/>
    <p:sldLayoutId id="2147483698" r:id="rId11"/>
    <p:sldLayoutId id="2147483692" r:id="rId12"/>
    <p:sldLayoutId id="2147483697" r:id="rId13"/>
    <p:sldLayoutId id="2147483703" r:id="rId14"/>
    <p:sldLayoutId id="2147483704" r:id="rId15"/>
  </p:sldLayoutIdLst>
  <p:txStyles>
    <p:titleStyle>
      <a:lvl1pPr algn="l" defTabSz="685800" rtl="0" eaLnBrk="1" latinLnBrk="0" hangingPunct="1">
        <a:lnSpc>
          <a:spcPct val="90000"/>
        </a:lnSpc>
        <a:spcBef>
          <a:spcPct val="0"/>
        </a:spcBef>
        <a:buNone/>
        <a:defRPr sz="2600" kern="1200">
          <a:solidFill>
            <a:srgbClr val="706259"/>
          </a:solidFill>
          <a:latin typeface="Verdana" charset="0"/>
          <a:ea typeface="Verdana" charset="0"/>
          <a:cs typeface="Verdana"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4"/>
            <a:ext cx="8740141" cy="169745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6890310" y="2259293"/>
            <a:ext cx="5143967" cy="624914"/>
          </a:xfrm>
          <a:prstGeom prst="rect">
            <a:avLst/>
          </a:prstGeom>
        </p:spPr>
      </p:pic>
    </p:spTree>
    <p:extLst>
      <p:ext uri="{BB962C8B-B14F-4D97-AF65-F5344CB8AC3E}">
        <p14:creationId xmlns:p14="http://schemas.microsoft.com/office/powerpoint/2010/main" val="168201131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Lst>
  <p:transition>
    <p:fade/>
  </p:transition>
  <p:txStyles>
    <p:titleStyle>
      <a:lvl1pPr algn="l" defTabSz="685775" rtl="0" eaLnBrk="1" latinLnBrk="0" hangingPunct="1">
        <a:lnSpc>
          <a:spcPct val="90000"/>
        </a:lnSpc>
        <a:spcBef>
          <a:spcPct val="0"/>
        </a:spcBef>
        <a:buNone/>
        <a:defRPr lang="en-US" sz="36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276785" y="1369219"/>
            <a:ext cx="7886700" cy="32635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55174564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rtl="0" eaLnBrk="1" fontAlgn="base" hangingPunct="1">
        <a:lnSpc>
          <a:spcPct val="90000"/>
        </a:lnSpc>
        <a:spcBef>
          <a:spcPct val="0"/>
        </a:spcBef>
        <a:spcAft>
          <a:spcPct val="0"/>
        </a:spcAft>
        <a:defRPr sz="3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5pPr>
      <a:lvl6pPr marL="3429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6pPr>
      <a:lvl7pPr marL="6858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7pPr>
      <a:lvl8pPr marL="10287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8pPr>
      <a:lvl9pPr marL="13716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9pPr>
    </p:titleStyle>
    <p:bodyStyle>
      <a:lvl1pPr marL="342900" indent="-342900" algn="l" rtl="0" eaLnBrk="1" fontAlgn="base" hangingPunct="1">
        <a:lnSpc>
          <a:spcPct val="130000"/>
        </a:lnSpc>
        <a:spcBef>
          <a:spcPts val="750"/>
        </a:spcBef>
        <a:spcAft>
          <a:spcPct val="0"/>
        </a:spcAft>
        <a:buClr>
          <a:srgbClr val="CC0000"/>
        </a:buClr>
        <a:buSzPct val="100000"/>
        <a:buFont typeface="Arial"/>
        <a:buChar char="•"/>
        <a:defRPr sz="2550" b="0" i="0" kern="1200">
          <a:solidFill>
            <a:schemeClr val="tx1"/>
          </a:solidFill>
          <a:latin typeface="IBM Plex Sans" panose="020B0503050203000203" pitchFamily="34" charset="77"/>
          <a:ea typeface="+mn-ea"/>
          <a:cs typeface="IBM Plex Sans" panose="020B0503050203000203" pitchFamily="34" charset="77"/>
        </a:defRPr>
      </a:lvl1pPr>
      <a:lvl2pPr marL="685800" indent="-342900" algn="l" rtl="0" eaLnBrk="1" fontAlgn="base" hangingPunct="1">
        <a:lnSpc>
          <a:spcPct val="130000"/>
        </a:lnSpc>
        <a:spcBef>
          <a:spcPts val="375"/>
        </a:spcBef>
        <a:spcAft>
          <a:spcPct val="0"/>
        </a:spcAft>
        <a:buClr>
          <a:srgbClr val="CC0000"/>
        </a:buClr>
        <a:buSzPct val="100000"/>
        <a:buFont typeface="Arial"/>
        <a:buChar char="•"/>
        <a:defRPr sz="2100" b="0" i="0" kern="1200">
          <a:solidFill>
            <a:schemeClr val="tx1"/>
          </a:solidFill>
          <a:latin typeface="IBM Plex Sans" panose="020B0503050203000203" pitchFamily="34" charset="77"/>
          <a:ea typeface="+mn-ea"/>
          <a:cs typeface="IBM Plex Sans" panose="020B0503050203000203" pitchFamily="34" charset="77"/>
        </a:defRPr>
      </a:lvl2pPr>
      <a:lvl3pPr marL="942975" indent="-257175" algn="l" rtl="0" eaLnBrk="1" fontAlgn="base" hangingPunct="1">
        <a:lnSpc>
          <a:spcPct val="130000"/>
        </a:lnSpc>
        <a:spcBef>
          <a:spcPts val="375"/>
        </a:spcBef>
        <a:spcAft>
          <a:spcPct val="0"/>
        </a:spcAft>
        <a:buClr>
          <a:srgbClr val="CC0000"/>
        </a:buClr>
        <a:buSzPct val="100000"/>
        <a:buFont typeface="Arial"/>
        <a:buChar char="•"/>
        <a:defRPr sz="1800" b="0" i="0" kern="1200">
          <a:solidFill>
            <a:schemeClr val="tx1"/>
          </a:solidFill>
          <a:latin typeface="IBM Plex Sans" panose="020B0503050203000203" pitchFamily="34" charset="77"/>
          <a:ea typeface="+mn-ea"/>
          <a:cs typeface="IBM Plex Sans" panose="020B0503050203000203" pitchFamily="34" charset="77"/>
        </a:defRPr>
      </a:lvl3pPr>
      <a:lvl4pPr marL="1200150" indent="-171450"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1543050" indent="-171450"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9582277"/>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rgbClr val="117865"/>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rgbClr val="000000"/>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rgbClr val="000000"/>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rgbClr val="000000"/>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rgbClr val="000000"/>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hyperlink" Target="mailto:john.miner@bluemeta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hyperlink" Target="https://tinyurl.com/3svxpbvd" TargetMode="External"/><Relationship Id="rId3" Type="http://schemas.openxmlformats.org/officeDocument/2006/relationships/hyperlink" Target="https://tinyurl.com/4fdk4bux" TargetMode="External"/><Relationship Id="rId7" Type="http://schemas.openxmlformats.org/officeDocument/2006/relationships/hyperlink" Target="https://tinyurl.com/84z45n8y" TargetMode="External"/><Relationship Id="rId2" Type="http://schemas.openxmlformats.org/officeDocument/2006/relationships/hyperlink" Target="https://spark.apache.org/docs/latest/api/sql/index.html" TargetMode="External"/><Relationship Id="rId1" Type="http://schemas.openxmlformats.org/officeDocument/2006/relationships/slideLayout" Target="../slideLayouts/slideLayout12.xml"/><Relationship Id="rId6" Type="http://schemas.openxmlformats.org/officeDocument/2006/relationships/hyperlink" Target="https://tinyurl.com/msyt28nb" TargetMode="External"/><Relationship Id="rId11" Type="http://schemas.openxmlformats.org/officeDocument/2006/relationships/hyperlink" Target="https://tinyurl.com/mr44vpfz" TargetMode="External"/><Relationship Id="rId5" Type="http://schemas.openxmlformats.org/officeDocument/2006/relationships/hyperlink" Target="https://tinyurl.com/bdedrec4" TargetMode="External"/><Relationship Id="rId10" Type="http://schemas.openxmlformats.org/officeDocument/2006/relationships/hyperlink" Target="https://tinyurl.com/37h8yam3" TargetMode="External"/><Relationship Id="rId4" Type="http://schemas.openxmlformats.org/officeDocument/2006/relationships/hyperlink" Target="https://tinyurl.com/5bydabub" TargetMode="External"/><Relationship Id="rId9" Type="http://schemas.openxmlformats.org/officeDocument/2006/relationships/hyperlink" Target="https://tinyurl.com/29kdpwd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notesSlide" Target="../notesSlides/notesSlide1.xml"/><Relationship Id="rId1" Type="http://schemas.openxmlformats.org/officeDocument/2006/relationships/slideLayout" Target="../slideLayouts/slideLayout51.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5.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51.xml"/><Relationship Id="rId6" Type="http://schemas.openxmlformats.org/officeDocument/2006/relationships/image" Target="../media/image44.emf"/><Relationship Id="rId5" Type="http://schemas.openxmlformats.org/officeDocument/2006/relationships/image" Target="../media/image49.emf"/><Relationship Id="rId4" Type="http://schemas.openxmlformats.org/officeDocument/2006/relationships/image" Target="../media/image48.emf"/></Relationships>
</file>

<file path=ppt/slides/_rels/slide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D6E2-9F16-4D4B-A9D7-6716B4BB8B61}"/>
              </a:ext>
            </a:extLst>
          </p:cNvPr>
          <p:cNvSpPr>
            <a:spLocks noGrp="1"/>
          </p:cNvSpPr>
          <p:nvPr>
            <p:ph type="ctrTitle"/>
          </p:nvPr>
        </p:nvSpPr>
        <p:spPr>
          <a:xfrm>
            <a:off x="313053" y="3136345"/>
            <a:ext cx="7923803" cy="1152626"/>
          </a:xfrm>
        </p:spPr>
        <p:txBody>
          <a:bodyPr>
            <a:normAutofit fontScale="90000"/>
          </a:bodyPr>
          <a:lstStyle/>
          <a:p>
            <a:br>
              <a:rPr lang="en-US" sz="3600" b="1" i="0" dirty="0">
                <a:effectLst/>
                <a:latin typeface="Graphik Meetup"/>
              </a:rPr>
            </a:br>
            <a:br>
              <a:rPr lang="en-US" sz="3600" b="1" i="0" dirty="0">
                <a:effectLst/>
                <a:latin typeface="Graphik Meetup"/>
              </a:rPr>
            </a:br>
            <a:br>
              <a:rPr lang="en-US" sz="3600" b="1" i="0" dirty="0">
                <a:effectLst/>
                <a:latin typeface="Graphik Meetup"/>
              </a:rPr>
            </a:br>
            <a:r>
              <a:rPr lang="en-US" sz="3600" b="1" dirty="0">
                <a:latin typeface="Graphik Meetup"/>
              </a:rPr>
              <a:t>Analytics Foundation with </a:t>
            </a:r>
            <a:r>
              <a:rPr lang="en-US" sz="3600" b="1" i="0" dirty="0">
                <a:effectLst/>
                <a:latin typeface="Graphik Meetup"/>
              </a:rPr>
              <a:t>Fabric Warehouse</a:t>
            </a:r>
            <a:br>
              <a:rPr lang="en-US" sz="1600" b="1" i="0" dirty="0">
                <a:effectLst/>
                <a:latin typeface="Graphik Meetup"/>
              </a:rPr>
            </a:br>
            <a:br>
              <a:rPr lang="en-US" sz="1600" b="1" i="0" dirty="0">
                <a:effectLst/>
                <a:latin typeface="Graphik Meetup"/>
              </a:rPr>
            </a:br>
            <a:endParaRPr lang="en-US" sz="2400" dirty="0"/>
          </a:p>
        </p:txBody>
      </p:sp>
      <p:sp>
        <p:nvSpPr>
          <p:cNvPr id="6" name="Subtitle 2"/>
          <p:cNvSpPr>
            <a:spLocks noGrp="1"/>
          </p:cNvSpPr>
          <p:nvPr>
            <p:ph type="subTitle" idx="1"/>
          </p:nvPr>
        </p:nvSpPr>
        <p:spPr>
          <a:xfrm>
            <a:off x="363854" y="4202688"/>
            <a:ext cx="2480946" cy="775129"/>
          </a:xfrm>
        </p:spPr>
        <p:txBody>
          <a:bodyPr/>
          <a:lstStyle/>
          <a:p>
            <a:r>
              <a:rPr lang="en-US" sz="1400" dirty="0">
                <a:latin typeface="+mn-lt"/>
              </a:rPr>
              <a:t>John Miner</a:t>
            </a:r>
            <a:br>
              <a:rPr lang="en-US" sz="1400" dirty="0">
                <a:latin typeface="+mn-lt"/>
              </a:rPr>
            </a:br>
            <a:r>
              <a:rPr lang="en-US" sz="1400" dirty="0">
                <a:latin typeface="+mn-lt"/>
              </a:rPr>
              <a:t>Data Architect</a:t>
            </a:r>
          </a:p>
          <a:p>
            <a:r>
              <a:rPr lang="en-US" sz="1400" dirty="0">
                <a:latin typeface="+mn-lt"/>
                <a:hlinkClick r:id="rId2"/>
              </a:rPr>
              <a:t>john.miner@insight.com</a:t>
            </a:r>
            <a:endParaRPr lang="en-US" sz="1400" dirty="0">
              <a:latin typeface="+mn-lt"/>
            </a:endParaRPr>
          </a:p>
          <a:p>
            <a:endParaRPr lang="en-US" dirty="0">
              <a:latin typeface="+mn-lt"/>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081" y="4202688"/>
            <a:ext cx="1102430" cy="444981"/>
          </a:xfrm>
          <a:prstGeom prst="rect">
            <a:avLst/>
          </a:prstGeom>
        </p:spPr>
      </p:pic>
    </p:spTree>
    <p:extLst>
      <p:ext uri="{BB962C8B-B14F-4D97-AF65-F5344CB8AC3E}">
        <p14:creationId xmlns:p14="http://schemas.microsoft.com/office/powerpoint/2010/main" val="37893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F2201-63F0-2359-ACC1-F175CEEB43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659CFD-FDCF-98EB-9F13-BD2241E7163D}"/>
              </a:ext>
            </a:extLst>
          </p:cNvPr>
          <p:cNvSpPr>
            <a:spLocks noGrp="1"/>
          </p:cNvSpPr>
          <p:nvPr>
            <p:ph type="title"/>
          </p:nvPr>
        </p:nvSpPr>
        <p:spPr/>
        <p:txBody>
          <a:bodyPr/>
          <a:lstStyle/>
          <a:p>
            <a:r>
              <a:rPr lang="en-US" dirty="0"/>
              <a:t>Data Pipelines</a:t>
            </a:r>
          </a:p>
        </p:txBody>
      </p:sp>
      <p:sp>
        <p:nvSpPr>
          <p:cNvPr id="7" name="Rectangle 2">
            <a:extLst>
              <a:ext uri="{FF2B5EF4-FFF2-40B4-BE49-F238E27FC236}">
                <a16:creationId xmlns:a16="http://schemas.microsoft.com/office/drawing/2014/main" id="{CEE7752E-7A60-0706-36BD-C72A36A8E6C6}"/>
              </a:ext>
            </a:extLst>
          </p:cNvPr>
          <p:cNvSpPr>
            <a:spLocks noChangeArrowheads="1"/>
          </p:cNvSpPr>
          <p:nvPr/>
        </p:nvSpPr>
        <p:spPr bwMode="auto">
          <a:xfrm>
            <a:off x="1709738" y="9874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Table 2">
            <a:extLst>
              <a:ext uri="{FF2B5EF4-FFF2-40B4-BE49-F238E27FC236}">
                <a16:creationId xmlns:a16="http://schemas.microsoft.com/office/drawing/2014/main" id="{C36A898B-EDE1-878C-319C-D4C38737F2B5}"/>
              </a:ext>
            </a:extLst>
          </p:cNvPr>
          <p:cNvGraphicFramePr>
            <a:graphicFrameLocks noGrp="1"/>
          </p:cNvGraphicFramePr>
          <p:nvPr>
            <p:extLst>
              <p:ext uri="{D42A27DB-BD31-4B8C-83A1-F6EECF244321}">
                <p14:modId xmlns:p14="http://schemas.microsoft.com/office/powerpoint/2010/main" val="570543920"/>
              </p:ext>
            </p:extLst>
          </p:nvPr>
        </p:nvGraphicFramePr>
        <p:xfrm>
          <a:off x="1463353" y="1413802"/>
          <a:ext cx="6218564" cy="2950261"/>
        </p:xfrm>
        <a:graphic>
          <a:graphicData uri="http://schemas.openxmlformats.org/drawingml/2006/table">
            <a:tbl>
              <a:tblPr firstRow="1" firstCol="1" bandRow="1"/>
              <a:tblGrid>
                <a:gridCol w="1949802">
                  <a:extLst>
                    <a:ext uri="{9D8B030D-6E8A-4147-A177-3AD203B41FA5}">
                      <a16:colId xmlns:a16="http://schemas.microsoft.com/office/drawing/2014/main" val="1518812515"/>
                    </a:ext>
                  </a:extLst>
                </a:gridCol>
                <a:gridCol w="1851511">
                  <a:extLst>
                    <a:ext uri="{9D8B030D-6E8A-4147-A177-3AD203B41FA5}">
                      <a16:colId xmlns:a16="http://schemas.microsoft.com/office/drawing/2014/main" val="2690230895"/>
                    </a:ext>
                  </a:extLst>
                </a:gridCol>
                <a:gridCol w="2417251">
                  <a:extLst>
                    <a:ext uri="{9D8B030D-6E8A-4147-A177-3AD203B41FA5}">
                      <a16:colId xmlns:a16="http://schemas.microsoft.com/office/drawing/2014/main" val="1307780680"/>
                    </a:ext>
                  </a:extLst>
                </a:gridCol>
              </a:tblGrid>
              <a:tr h="408762">
                <a:tc>
                  <a:txBody>
                    <a:bodyPr/>
                    <a:lstStyle/>
                    <a:p>
                      <a:pPr marL="0" marR="0">
                        <a:lnSpc>
                          <a:spcPct val="107000"/>
                        </a:lnSpc>
                        <a:spcAft>
                          <a:spcPts val="800"/>
                        </a:spcAft>
                      </a:pPr>
                      <a:r>
                        <a:rPr lang="en-US" sz="1000"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Object Name</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8"/>
                    </a:solidFill>
                  </a:tcPr>
                </a:tc>
                <a:tc>
                  <a:txBody>
                    <a:bodyPr/>
                    <a:lstStyle/>
                    <a:p>
                      <a:pPr marL="0" marR="0">
                        <a:lnSpc>
                          <a:spcPct val="107000"/>
                        </a:lnSpc>
                        <a:spcAft>
                          <a:spcPts val="800"/>
                        </a:spcAft>
                      </a:pPr>
                      <a:r>
                        <a:rPr lang="en-US" sz="1000"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Type</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8"/>
                    </a:solidFill>
                  </a:tcPr>
                </a:tc>
                <a:tc>
                  <a:txBody>
                    <a:bodyPr/>
                    <a:lstStyle/>
                    <a:p>
                      <a:pPr marL="0" marR="0">
                        <a:lnSpc>
                          <a:spcPct val="107000"/>
                        </a:lnSpc>
                        <a:spcAft>
                          <a:spcPts val="800"/>
                        </a:spcAft>
                      </a:pPr>
                      <a:r>
                        <a:rPr lang="en-US" sz="1000"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Description</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 </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2241727408"/>
                  </a:ext>
                </a:extLst>
              </a:tr>
              <a:tr h="361159">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dw_advwrks_analytics</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Fabric Warehouse</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Target system.</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77407602"/>
                  </a:ext>
                </a:extLst>
              </a:tr>
              <a:tr h="361159">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nb-advwrks-2012-lt</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T-SQL Notebook</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Notebook created by Generative AI script.</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8198866"/>
                  </a:ext>
                </a:extLst>
              </a:tr>
              <a:tr h="361159">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nb-make-meta-data</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T-SQL Notebook</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The metadata tables are used as program inputs.</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37604143"/>
                  </a:ext>
                </a:extLst>
              </a:tr>
              <a:tr h="361159">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nb-make-refined-layer</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T-SQL Notebook</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0" dirty="0">
                          <a:effectLst/>
                          <a:latin typeface="Aptos" panose="020B0004020202020204" pitchFamily="34" charset="0"/>
                          <a:ea typeface="Times New Roman" panose="02020603050405020304" pitchFamily="18" charset="0"/>
                          <a:cs typeface="Times New Roman" panose="02020603050405020304" pitchFamily="18" charset="0"/>
                        </a:rPr>
                        <a:t>Contains stored procedures to refresh staging and refined schemas.</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61433445"/>
                  </a:ext>
                </a:extLst>
              </a:tr>
              <a:tr h="361159">
                <a:tc>
                  <a:txBody>
                    <a:bodyPr/>
                    <a:lstStyle/>
                    <a:p>
                      <a:pPr marL="0" marR="0">
                        <a:lnSpc>
                          <a:spcPct val="107000"/>
                        </a:lnSpc>
                        <a:spcAft>
                          <a:spcPts val="800"/>
                        </a:spcAft>
                      </a:pPr>
                      <a:r>
                        <a:rPr lang="en-US" sz="1000" kern="0" dirty="0" err="1">
                          <a:effectLst/>
                          <a:latin typeface="Aptos" panose="020B0004020202020204" pitchFamily="34" charset="0"/>
                          <a:ea typeface="Times New Roman" panose="02020603050405020304" pitchFamily="18" charset="0"/>
                          <a:cs typeface="Times New Roman" panose="02020603050405020304" pitchFamily="18" charset="0"/>
                        </a:rPr>
                        <a:t>pl_data_load_step</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Data Pipeline</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0" dirty="0">
                          <a:effectLst/>
                          <a:latin typeface="Aptos" panose="020B0004020202020204" pitchFamily="34" charset="0"/>
                          <a:ea typeface="Times New Roman" panose="02020603050405020304" pitchFamily="18" charset="0"/>
                          <a:cs typeface="Times New Roman" panose="02020603050405020304" pitchFamily="18" charset="0"/>
                        </a:rPr>
                        <a:t>Full or incremental table copy from source to destination.</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29825050"/>
                  </a:ext>
                </a:extLst>
              </a:tr>
              <a:tr h="361159">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pl_exec_job_steps</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Data Pipeline</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For given job, start and stop steps, execute the full load data pipeline.</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24244875"/>
                  </a:ext>
                </a:extLst>
              </a:tr>
              <a:tr h="361159">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pl_sched_daily_load</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Data Pipeline</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0" dirty="0">
                          <a:effectLst/>
                          <a:latin typeface="Aptos" panose="020B0004020202020204" pitchFamily="34" charset="0"/>
                          <a:ea typeface="Times New Roman" panose="02020603050405020304" pitchFamily="18" charset="0"/>
                          <a:cs typeface="Times New Roman" panose="02020603050405020304" pitchFamily="18" charset="0"/>
                        </a:rPr>
                        <a:t>Call to execute job steps by job id.</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7281895"/>
                  </a:ext>
                </a:extLst>
              </a:tr>
            </a:tbl>
          </a:graphicData>
        </a:graphic>
      </p:graphicFrame>
      <p:sp>
        <p:nvSpPr>
          <p:cNvPr id="4" name="Rectangle 1">
            <a:extLst>
              <a:ext uri="{FF2B5EF4-FFF2-40B4-BE49-F238E27FC236}">
                <a16:creationId xmlns:a16="http://schemas.microsoft.com/office/drawing/2014/main" id="{B8995450-5F43-B101-D0B8-1F20F944DA2E}"/>
              </a:ext>
            </a:extLst>
          </p:cNvPr>
          <p:cNvSpPr>
            <a:spLocks noChangeArrowheads="1"/>
          </p:cNvSpPr>
          <p:nvPr/>
        </p:nvSpPr>
        <p:spPr bwMode="auto">
          <a:xfrm>
            <a:off x="1477963" y="9874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496613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CDDE2-84CF-7D55-9DE3-0B54AE5F9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C79644-B2A5-F7CF-90BE-24F94642EA0F}"/>
              </a:ext>
            </a:extLst>
          </p:cNvPr>
          <p:cNvSpPr>
            <a:spLocks noGrp="1"/>
          </p:cNvSpPr>
          <p:nvPr>
            <p:ph type="title"/>
          </p:nvPr>
        </p:nvSpPr>
        <p:spPr/>
        <p:txBody>
          <a:bodyPr/>
          <a:lstStyle/>
          <a:p>
            <a:r>
              <a:rPr lang="en-US" dirty="0"/>
              <a:t>Generative AI</a:t>
            </a:r>
          </a:p>
        </p:txBody>
      </p:sp>
      <p:sp>
        <p:nvSpPr>
          <p:cNvPr id="4" name="Text Placeholder 2">
            <a:extLst>
              <a:ext uri="{FF2B5EF4-FFF2-40B4-BE49-F238E27FC236}">
                <a16:creationId xmlns:a16="http://schemas.microsoft.com/office/drawing/2014/main" id="{C59FD603-70F3-12EF-293D-6864844B863B}"/>
              </a:ext>
            </a:extLst>
          </p:cNvPr>
          <p:cNvSpPr txBox="1">
            <a:spLocks/>
          </p:cNvSpPr>
          <p:nvPr/>
        </p:nvSpPr>
        <p:spPr>
          <a:xfrm>
            <a:off x="214527" y="1225937"/>
            <a:ext cx="8742652" cy="343277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a:p>
            <a:endParaRPr lang="en-US" dirty="0"/>
          </a:p>
        </p:txBody>
      </p:sp>
      <p:sp>
        <p:nvSpPr>
          <p:cNvPr id="3" name="TextBox 2">
            <a:extLst>
              <a:ext uri="{FF2B5EF4-FFF2-40B4-BE49-F238E27FC236}">
                <a16:creationId xmlns:a16="http://schemas.microsoft.com/office/drawing/2014/main" id="{500A54F7-F150-69A3-8B47-826FB37733E3}"/>
              </a:ext>
            </a:extLst>
          </p:cNvPr>
          <p:cNvSpPr txBox="1"/>
          <p:nvPr/>
        </p:nvSpPr>
        <p:spPr>
          <a:xfrm>
            <a:off x="330590" y="1339754"/>
            <a:ext cx="8626589" cy="3070071"/>
          </a:xfrm>
          <a:prstGeom prst="rect">
            <a:avLst/>
          </a:prstGeom>
          <a:noFill/>
        </p:spPr>
        <p:txBody>
          <a:bodyPr wrap="square" rtlCol="0">
            <a:spAutoFit/>
          </a:bodyPr>
          <a:lstStyle/>
          <a:p>
            <a:pPr algn="l"/>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Problem:</a:t>
            </a:r>
          </a:p>
          <a:p>
            <a:pPr algn="l"/>
            <a:r>
              <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rPr>
              <a:t>	We want to get the Sales LT data from SQL Server on-premises to 	Microsoft Fabric Warehouse.</a:t>
            </a:r>
          </a:p>
          <a:p>
            <a:pPr algn="l"/>
            <a:endPar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endParaRPr>
          </a:p>
          <a:p>
            <a:pPr algn="l"/>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Tasks:</a:t>
            </a:r>
          </a:p>
          <a:p>
            <a:pPr algn="l"/>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	We need to define the tables in the Fabric Warehouse.</a:t>
            </a:r>
          </a:p>
          <a:p>
            <a:pPr algn="l"/>
            <a:r>
              <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rPr>
              <a:t>	We need to create metadata for data ingestion.</a:t>
            </a:r>
          </a:p>
          <a:p>
            <a:pPr algn="l"/>
            <a:endPar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endParaRPr>
          </a:p>
          <a:p>
            <a:pPr algn="l"/>
            <a:r>
              <a:rPr lang="en-US" sz="1800" dirty="0">
                <a:solidFill>
                  <a:srgbClr val="7D726D"/>
                </a:solidFill>
                <a:latin typeface="Verdana" panose="020B0604030504040204" pitchFamily="34" charset="0"/>
                <a:ea typeface="Verdana" panose="020B0604030504040204" pitchFamily="34" charset="0"/>
                <a:cs typeface="Verdana" panose="020B0604030504040204" pitchFamily="34" charset="0"/>
              </a:rPr>
              <a:t>Solution:</a:t>
            </a:r>
          </a:p>
          <a:p>
            <a:pPr algn="l"/>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	We can use GitHub copilot to write T-SQL notebooks.</a:t>
            </a:r>
          </a:p>
          <a:p>
            <a:endParaRPr lang="en-US" dirty="0"/>
          </a:p>
        </p:txBody>
      </p:sp>
    </p:spTree>
    <p:extLst>
      <p:ext uri="{BB962C8B-B14F-4D97-AF65-F5344CB8AC3E}">
        <p14:creationId xmlns:p14="http://schemas.microsoft.com/office/powerpoint/2010/main" val="2510899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0F998-ADD8-20E5-7E5B-42C336523126}"/>
              </a:ext>
            </a:extLst>
          </p:cNvPr>
          <p:cNvSpPr>
            <a:spLocks noGrp="1"/>
          </p:cNvSpPr>
          <p:nvPr>
            <p:ph type="title"/>
          </p:nvPr>
        </p:nvSpPr>
        <p:spPr/>
        <p:txBody>
          <a:bodyPr/>
          <a:lstStyle/>
          <a:p>
            <a:r>
              <a:rPr lang="en-US" dirty="0"/>
              <a:t>Objects in Warehouse</a:t>
            </a:r>
          </a:p>
        </p:txBody>
      </p:sp>
      <p:pic>
        <p:nvPicPr>
          <p:cNvPr id="4" name="Picture 3" descr="A screenshot of a computer&#10;&#10;AI-generated content may be incorrect.">
            <a:extLst>
              <a:ext uri="{FF2B5EF4-FFF2-40B4-BE49-F238E27FC236}">
                <a16:creationId xmlns:a16="http://schemas.microsoft.com/office/drawing/2014/main" id="{92A6743F-1179-8651-867A-6190DB225C72}"/>
              </a:ext>
            </a:extLst>
          </p:cNvPr>
          <p:cNvPicPr>
            <a:picLocks noChangeAspect="1"/>
          </p:cNvPicPr>
          <p:nvPr/>
        </p:nvPicPr>
        <p:blipFill>
          <a:blip r:embed="rId2"/>
          <a:stretch>
            <a:fillRect/>
          </a:stretch>
        </p:blipFill>
        <p:spPr>
          <a:xfrm>
            <a:off x="4166689" y="1120140"/>
            <a:ext cx="4558211" cy="3502801"/>
          </a:xfrm>
          <a:prstGeom prst="rect">
            <a:avLst/>
          </a:prstGeom>
        </p:spPr>
      </p:pic>
      <p:sp>
        <p:nvSpPr>
          <p:cNvPr id="7" name="Text Placeholder 2">
            <a:extLst>
              <a:ext uri="{FF2B5EF4-FFF2-40B4-BE49-F238E27FC236}">
                <a16:creationId xmlns:a16="http://schemas.microsoft.com/office/drawing/2014/main" id="{804160C7-777B-582E-8E4D-93F741133078}"/>
              </a:ext>
            </a:extLst>
          </p:cNvPr>
          <p:cNvSpPr txBox="1">
            <a:spLocks/>
          </p:cNvSpPr>
          <p:nvPr/>
        </p:nvSpPr>
        <p:spPr>
          <a:xfrm>
            <a:off x="394637" y="1181100"/>
            <a:ext cx="3102943" cy="3441841"/>
          </a:xfrm>
          <a:prstGeom prst="rect">
            <a:avLst/>
          </a:prstGeom>
        </p:spPr>
        <p:txBody>
          <a:bodyPr vert="horz" lIns="91440" tIns="45720" rIns="91440" bIns="45720" rtlCol="0">
            <a:normAutofit fontScale="70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b="1" dirty="0">
                <a:solidFill>
                  <a:srgbClr val="0070C0"/>
                </a:solidFill>
              </a:rPr>
              <a:t>Objects</a:t>
            </a:r>
          </a:p>
          <a:p>
            <a:endParaRPr lang="en-US" sz="1800" dirty="0"/>
          </a:p>
          <a:p>
            <a:r>
              <a:rPr lang="en-US" sz="1800" dirty="0"/>
              <a:t>Raw – based tables on source system with changes for Warehouse T-SQL. </a:t>
            </a:r>
          </a:p>
          <a:p>
            <a:endParaRPr lang="en-US" sz="1800" dirty="0"/>
          </a:p>
          <a:p>
            <a:r>
              <a:rPr lang="en-US" sz="1800" dirty="0"/>
              <a:t>Stage [1|2] – tables are created using CTAS with raw as the source.</a:t>
            </a:r>
          </a:p>
          <a:p>
            <a:endParaRPr lang="en-US" sz="1800" dirty="0"/>
          </a:p>
          <a:p>
            <a:r>
              <a:rPr lang="en-US" sz="1800" dirty="0"/>
              <a:t>Stage [0] – used for incremental table loads.  Use change tracking on source tables and custom merge stored proc to destination.</a:t>
            </a:r>
          </a:p>
          <a:p>
            <a:endParaRPr lang="en-US" sz="1800" dirty="0"/>
          </a:p>
          <a:p>
            <a:r>
              <a:rPr lang="en-US" sz="1800" dirty="0"/>
              <a:t>Refined – refresh views to point to correct stage.</a:t>
            </a:r>
          </a:p>
        </p:txBody>
      </p:sp>
    </p:spTree>
    <p:extLst>
      <p:ext uri="{BB962C8B-B14F-4D97-AF65-F5344CB8AC3E}">
        <p14:creationId xmlns:p14="http://schemas.microsoft.com/office/powerpoint/2010/main" val="3296368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A4EE3-6B71-A9C0-EAC4-13B8B827BC7F}"/>
              </a:ext>
            </a:extLst>
          </p:cNvPr>
          <p:cNvSpPr>
            <a:spLocks noGrp="1"/>
          </p:cNvSpPr>
          <p:nvPr>
            <p:ph type="title"/>
          </p:nvPr>
        </p:nvSpPr>
        <p:spPr/>
        <p:txBody>
          <a:bodyPr/>
          <a:lstStyle/>
          <a:p>
            <a:r>
              <a:rPr lang="en-US" dirty="0"/>
              <a:t>Data Gateway Configuration</a:t>
            </a:r>
          </a:p>
        </p:txBody>
      </p:sp>
      <p:pic>
        <p:nvPicPr>
          <p:cNvPr id="4" name="Picture 3" descr="A screenshot of a computer&#10;&#10;AI-generated content may be incorrect.">
            <a:extLst>
              <a:ext uri="{FF2B5EF4-FFF2-40B4-BE49-F238E27FC236}">
                <a16:creationId xmlns:a16="http://schemas.microsoft.com/office/drawing/2014/main" id="{D806D33A-565D-CFAE-9C19-954F55B98E86}"/>
              </a:ext>
            </a:extLst>
          </p:cNvPr>
          <p:cNvPicPr>
            <a:picLocks noChangeAspect="1"/>
          </p:cNvPicPr>
          <p:nvPr/>
        </p:nvPicPr>
        <p:blipFill>
          <a:blip r:embed="rId2"/>
          <a:stretch>
            <a:fillRect/>
          </a:stretch>
        </p:blipFill>
        <p:spPr>
          <a:xfrm>
            <a:off x="3312874" y="1211579"/>
            <a:ext cx="4230926" cy="2757903"/>
          </a:xfrm>
          <a:prstGeom prst="rect">
            <a:avLst/>
          </a:prstGeom>
        </p:spPr>
      </p:pic>
      <p:pic>
        <p:nvPicPr>
          <p:cNvPr id="6" name="Picture 5" descr="A screenshot of a login form&#10;&#10;AI-generated content may be incorrect.">
            <a:extLst>
              <a:ext uri="{FF2B5EF4-FFF2-40B4-BE49-F238E27FC236}">
                <a16:creationId xmlns:a16="http://schemas.microsoft.com/office/drawing/2014/main" id="{1825E9C9-1C6B-08A3-2941-415FE5B034E3}"/>
              </a:ext>
            </a:extLst>
          </p:cNvPr>
          <p:cNvPicPr>
            <a:picLocks noChangeAspect="1"/>
          </p:cNvPicPr>
          <p:nvPr/>
        </p:nvPicPr>
        <p:blipFill>
          <a:blip r:embed="rId3"/>
          <a:stretch>
            <a:fillRect/>
          </a:stretch>
        </p:blipFill>
        <p:spPr>
          <a:xfrm>
            <a:off x="7704572" y="1211579"/>
            <a:ext cx="1169469" cy="3291840"/>
          </a:xfrm>
          <a:prstGeom prst="rect">
            <a:avLst/>
          </a:prstGeom>
        </p:spPr>
      </p:pic>
      <p:sp>
        <p:nvSpPr>
          <p:cNvPr id="7" name="Text Placeholder 2">
            <a:extLst>
              <a:ext uri="{FF2B5EF4-FFF2-40B4-BE49-F238E27FC236}">
                <a16:creationId xmlns:a16="http://schemas.microsoft.com/office/drawing/2014/main" id="{A5F73AFC-08B4-784B-13D2-04754530CA09}"/>
              </a:ext>
            </a:extLst>
          </p:cNvPr>
          <p:cNvSpPr txBox="1">
            <a:spLocks/>
          </p:cNvSpPr>
          <p:nvPr/>
        </p:nvSpPr>
        <p:spPr>
          <a:xfrm>
            <a:off x="394637" y="1181100"/>
            <a:ext cx="2645743" cy="3441841"/>
          </a:xfrm>
          <a:prstGeom prst="rect">
            <a:avLst/>
          </a:prstGeom>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b="1" dirty="0">
                <a:solidFill>
                  <a:srgbClr val="0070C0"/>
                </a:solidFill>
              </a:rPr>
              <a:t>Setup</a:t>
            </a:r>
          </a:p>
          <a:p>
            <a:endParaRPr lang="en-US" sz="1800" dirty="0"/>
          </a:p>
          <a:p>
            <a:r>
              <a:rPr lang="en-US" sz="1800" dirty="0"/>
              <a:t>Don’t forget about OS and Cloud firewall rules.</a:t>
            </a:r>
          </a:p>
          <a:p>
            <a:endParaRPr lang="en-US" sz="1800" dirty="0"/>
          </a:p>
          <a:p>
            <a:r>
              <a:rPr lang="en-US" sz="1800" dirty="0"/>
              <a:t>Trust certificate setting is now a config file entry.</a:t>
            </a:r>
          </a:p>
          <a:p>
            <a:endParaRPr lang="en-US" sz="1800" dirty="0"/>
          </a:p>
          <a:p>
            <a:r>
              <a:rPr lang="en-US" sz="1800" dirty="0"/>
              <a:t>Staging for copy activity must use external storage.</a:t>
            </a:r>
          </a:p>
          <a:p>
            <a:endParaRPr lang="en-US" sz="1800" dirty="0"/>
          </a:p>
          <a:p>
            <a:r>
              <a:rPr lang="en-US" sz="1800" dirty="0"/>
              <a:t>Must mark connection for use with data gateway.</a:t>
            </a:r>
          </a:p>
        </p:txBody>
      </p:sp>
    </p:spTree>
    <p:extLst>
      <p:ext uri="{BB962C8B-B14F-4D97-AF65-F5344CB8AC3E}">
        <p14:creationId xmlns:p14="http://schemas.microsoft.com/office/powerpoint/2010/main" val="325753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F157-932F-F22E-7EF6-BC92B3308070}"/>
              </a:ext>
            </a:extLst>
          </p:cNvPr>
          <p:cNvSpPr>
            <a:spLocks noGrp="1"/>
          </p:cNvSpPr>
          <p:nvPr>
            <p:ph type="title"/>
          </p:nvPr>
        </p:nvSpPr>
        <p:spPr/>
        <p:txBody>
          <a:bodyPr/>
          <a:lstStyle/>
          <a:p>
            <a:r>
              <a:rPr lang="en-US" dirty="0"/>
              <a:t>Sample Job Data</a:t>
            </a:r>
          </a:p>
        </p:txBody>
      </p:sp>
      <p:pic>
        <p:nvPicPr>
          <p:cNvPr id="4" name="Picture 3" descr="A screenshot of a computer&#10;&#10;AI-generated content may be incorrect.">
            <a:extLst>
              <a:ext uri="{FF2B5EF4-FFF2-40B4-BE49-F238E27FC236}">
                <a16:creationId xmlns:a16="http://schemas.microsoft.com/office/drawing/2014/main" id="{AA307A72-2EC6-23DB-AAD0-C73EFAAAFA84}"/>
              </a:ext>
            </a:extLst>
          </p:cNvPr>
          <p:cNvPicPr>
            <a:picLocks noChangeAspect="1"/>
          </p:cNvPicPr>
          <p:nvPr/>
        </p:nvPicPr>
        <p:blipFill>
          <a:blip r:embed="rId2"/>
          <a:stretch>
            <a:fillRect/>
          </a:stretch>
        </p:blipFill>
        <p:spPr>
          <a:xfrm>
            <a:off x="3799910" y="1287780"/>
            <a:ext cx="4921073" cy="3108960"/>
          </a:xfrm>
          <a:prstGeom prst="rect">
            <a:avLst/>
          </a:prstGeom>
        </p:spPr>
      </p:pic>
      <p:sp>
        <p:nvSpPr>
          <p:cNvPr id="5" name="Text Placeholder 2">
            <a:extLst>
              <a:ext uri="{FF2B5EF4-FFF2-40B4-BE49-F238E27FC236}">
                <a16:creationId xmlns:a16="http://schemas.microsoft.com/office/drawing/2014/main" id="{E782CA8B-991D-0B28-87BE-443A1E7046DD}"/>
              </a:ext>
            </a:extLst>
          </p:cNvPr>
          <p:cNvSpPr txBox="1">
            <a:spLocks/>
          </p:cNvSpPr>
          <p:nvPr/>
        </p:nvSpPr>
        <p:spPr>
          <a:xfrm>
            <a:off x="394637" y="1181101"/>
            <a:ext cx="2645743" cy="3215640"/>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b="1" dirty="0">
                <a:solidFill>
                  <a:srgbClr val="0070C0"/>
                </a:solidFill>
              </a:rPr>
              <a:t>Data elements</a:t>
            </a:r>
          </a:p>
          <a:p>
            <a:endParaRPr lang="en-US" sz="1800" dirty="0"/>
          </a:p>
          <a:p>
            <a:r>
              <a:rPr lang="en-US" sz="1800" dirty="0"/>
              <a:t>Describe both source and destination data sets.</a:t>
            </a:r>
          </a:p>
          <a:p>
            <a:endParaRPr lang="en-US" sz="1800" dirty="0"/>
          </a:p>
          <a:p>
            <a:r>
              <a:rPr lang="en-US" sz="1800" dirty="0"/>
              <a:t>Setup row id, job id and step id.  </a:t>
            </a:r>
          </a:p>
          <a:p>
            <a:endParaRPr lang="en-US" sz="1800" dirty="0"/>
          </a:p>
          <a:p>
            <a:r>
              <a:rPr lang="en-US" sz="1800" dirty="0"/>
              <a:t>Allow for optional disabling of a job.</a:t>
            </a:r>
          </a:p>
          <a:p>
            <a:endParaRPr lang="en-US" sz="1800" dirty="0"/>
          </a:p>
        </p:txBody>
      </p:sp>
    </p:spTree>
    <p:extLst>
      <p:ext uri="{BB962C8B-B14F-4D97-AF65-F5344CB8AC3E}">
        <p14:creationId xmlns:p14="http://schemas.microsoft.com/office/powerpoint/2010/main" val="974508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E8D7-3A0C-9221-8F0C-D36385767708}"/>
              </a:ext>
            </a:extLst>
          </p:cNvPr>
          <p:cNvSpPr>
            <a:spLocks noGrp="1"/>
          </p:cNvSpPr>
          <p:nvPr>
            <p:ph type="title"/>
          </p:nvPr>
        </p:nvSpPr>
        <p:spPr/>
        <p:txBody>
          <a:bodyPr/>
          <a:lstStyle/>
          <a:p>
            <a:r>
              <a:rPr lang="en-US" dirty="0"/>
              <a:t>Metadata Objects</a:t>
            </a:r>
          </a:p>
        </p:txBody>
      </p:sp>
      <p:graphicFrame>
        <p:nvGraphicFramePr>
          <p:cNvPr id="3" name="Table 2">
            <a:extLst>
              <a:ext uri="{FF2B5EF4-FFF2-40B4-BE49-F238E27FC236}">
                <a16:creationId xmlns:a16="http://schemas.microsoft.com/office/drawing/2014/main" id="{C0AEE2E7-FDCD-AB9F-0E2F-1DB7AF451A68}"/>
              </a:ext>
            </a:extLst>
          </p:cNvPr>
          <p:cNvGraphicFramePr>
            <a:graphicFrameLocks noGrp="1"/>
          </p:cNvGraphicFramePr>
          <p:nvPr>
            <p:extLst>
              <p:ext uri="{D42A27DB-BD31-4B8C-83A1-F6EECF244321}">
                <p14:modId xmlns:p14="http://schemas.microsoft.com/office/powerpoint/2010/main" val="960680458"/>
              </p:ext>
            </p:extLst>
          </p:nvPr>
        </p:nvGraphicFramePr>
        <p:xfrm>
          <a:off x="3855720" y="1368082"/>
          <a:ext cx="5118759" cy="2950261"/>
        </p:xfrm>
        <a:graphic>
          <a:graphicData uri="http://schemas.openxmlformats.org/drawingml/2006/table">
            <a:tbl>
              <a:tblPr firstRow="1" firstCol="1" bandRow="1"/>
              <a:tblGrid>
                <a:gridCol w="1196340">
                  <a:extLst>
                    <a:ext uri="{9D8B030D-6E8A-4147-A177-3AD203B41FA5}">
                      <a16:colId xmlns:a16="http://schemas.microsoft.com/office/drawing/2014/main" val="2883936448"/>
                    </a:ext>
                  </a:extLst>
                </a:gridCol>
                <a:gridCol w="876300">
                  <a:extLst>
                    <a:ext uri="{9D8B030D-6E8A-4147-A177-3AD203B41FA5}">
                      <a16:colId xmlns:a16="http://schemas.microsoft.com/office/drawing/2014/main" val="2581177753"/>
                    </a:ext>
                  </a:extLst>
                </a:gridCol>
                <a:gridCol w="3046119">
                  <a:extLst>
                    <a:ext uri="{9D8B030D-6E8A-4147-A177-3AD203B41FA5}">
                      <a16:colId xmlns:a16="http://schemas.microsoft.com/office/drawing/2014/main" val="1457687516"/>
                    </a:ext>
                  </a:extLst>
                </a:gridCol>
              </a:tblGrid>
              <a:tr h="408762">
                <a:tc>
                  <a:txBody>
                    <a:bodyPr/>
                    <a:lstStyle/>
                    <a:p>
                      <a:pPr marL="0" marR="0">
                        <a:lnSpc>
                          <a:spcPct val="107000"/>
                        </a:lnSpc>
                        <a:spcAft>
                          <a:spcPts val="800"/>
                        </a:spcAft>
                      </a:pPr>
                      <a:r>
                        <a:rPr lang="en-US" sz="10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Object Name</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8"/>
                    </a:solidFill>
                  </a:tcPr>
                </a:tc>
                <a:tc>
                  <a:txBody>
                    <a:bodyPr/>
                    <a:lstStyle/>
                    <a:p>
                      <a:pPr marL="0" marR="0">
                        <a:lnSpc>
                          <a:spcPct val="107000"/>
                        </a:lnSpc>
                        <a:spcAft>
                          <a:spcPts val="800"/>
                        </a:spcAf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Type</a:t>
                      </a: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8"/>
                    </a:solidFill>
                  </a:tcPr>
                </a:tc>
                <a:tc>
                  <a:txBody>
                    <a:bodyPr/>
                    <a:lstStyle/>
                    <a:p>
                      <a:pPr marL="0" marR="0">
                        <a:lnSpc>
                          <a:spcPct val="107000"/>
                        </a:lnSpc>
                        <a:spcAft>
                          <a:spcPts val="800"/>
                        </a:spcAft>
                      </a:pPr>
                      <a:r>
                        <a:rPr lang="en-US" sz="1000"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Description</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 </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1298167712"/>
                  </a:ext>
                </a:extLst>
              </a:tr>
              <a:tr h="361159">
                <a:tc>
                  <a:txBody>
                    <a:bodyPr/>
                    <a:lstStyle/>
                    <a:p>
                      <a:pPr marL="0" marR="0">
                        <a:lnSpc>
                          <a:spcPct val="107000"/>
                        </a:lnSpc>
                        <a:spcAft>
                          <a:spcPts val="800"/>
                        </a:spcAft>
                      </a:pPr>
                      <a:r>
                        <a:rPr lang="en-US" sz="1000" kern="0" dirty="0">
                          <a:effectLst/>
                          <a:latin typeface="Aptos" panose="020B0004020202020204" pitchFamily="34" charset="0"/>
                          <a:ea typeface="Times New Roman" panose="02020603050405020304" pitchFamily="18" charset="0"/>
                          <a:cs typeface="Times New Roman" panose="02020603050405020304" pitchFamily="18" charset="0"/>
                        </a:rPr>
                        <a:t>Controls</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Table</a:t>
                      </a: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0" dirty="0">
                          <a:effectLst/>
                          <a:latin typeface="Aptos" panose="020B0004020202020204" pitchFamily="34" charset="0"/>
                          <a:ea typeface="Times New Roman" panose="02020603050405020304" pitchFamily="18" charset="0"/>
                          <a:cs typeface="Times New Roman" panose="02020603050405020304" pitchFamily="18" charset="0"/>
                        </a:rPr>
                        <a:t>Key value pairs such as the current staging schema.</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83271627"/>
                  </a:ext>
                </a:extLst>
              </a:tr>
              <a:tr h="361159">
                <a:tc>
                  <a:txBody>
                    <a:bodyPr/>
                    <a:lstStyle/>
                    <a:p>
                      <a:pPr marL="0" marR="0">
                        <a:lnSpc>
                          <a:spcPct val="107000"/>
                        </a:lnSpc>
                        <a:spcAft>
                          <a:spcPts val="800"/>
                        </a:spcAft>
                      </a:pPr>
                      <a:r>
                        <a:rPr lang="en-US" sz="1000" kern="0" dirty="0" err="1">
                          <a:effectLst/>
                          <a:latin typeface="Aptos" panose="020B0004020202020204" pitchFamily="34" charset="0"/>
                          <a:ea typeface="Times New Roman" panose="02020603050405020304" pitchFamily="18" charset="0"/>
                          <a:cs typeface="Times New Roman" panose="02020603050405020304" pitchFamily="18" charset="0"/>
                        </a:rPr>
                        <a:t>DataSets</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Table</a:t>
                      </a: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0" dirty="0">
                          <a:effectLst/>
                          <a:latin typeface="Aptos" panose="020B0004020202020204" pitchFamily="34" charset="0"/>
                          <a:ea typeface="Times New Roman" panose="02020603050405020304" pitchFamily="18" charset="0"/>
                          <a:cs typeface="Times New Roman" panose="02020603050405020304" pitchFamily="18" charset="0"/>
                        </a:rPr>
                        <a:t>List of tables to CTAS to a given stage.</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7023526"/>
                  </a:ext>
                </a:extLst>
              </a:tr>
              <a:tr h="361159">
                <a:tc>
                  <a:txBody>
                    <a:bodyPr/>
                    <a:lstStyle/>
                    <a:p>
                      <a:pPr marL="0" marR="0">
                        <a:lnSpc>
                          <a:spcPct val="107000"/>
                        </a:lnSpc>
                        <a:spcAft>
                          <a:spcPts val="800"/>
                        </a:spcAft>
                      </a:pPr>
                      <a:r>
                        <a:rPr lang="en-US" sz="1000" kern="0" dirty="0">
                          <a:effectLst/>
                          <a:latin typeface="Aptos" panose="020B0004020202020204" pitchFamily="34" charset="0"/>
                          <a:ea typeface="Times New Roman" panose="02020603050405020304" pitchFamily="18" charset="0"/>
                          <a:cs typeface="Times New Roman" panose="02020603050405020304" pitchFamily="18" charset="0"/>
                        </a:rPr>
                        <a:t>Jobs</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Table</a:t>
                      </a: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0" dirty="0">
                          <a:effectLst/>
                          <a:latin typeface="Aptos" panose="020B0004020202020204" pitchFamily="34" charset="0"/>
                          <a:ea typeface="Times New Roman" panose="02020603050405020304" pitchFamily="18" charset="0"/>
                          <a:cs typeface="Times New Roman" panose="02020603050405020304" pitchFamily="18" charset="0"/>
                        </a:rPr>
                        <a:t>The extract and load metadata.</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99824457"/>
                  </a:ext>
                </a:extLst>
              </a:tr>
              <a:tr h="361159">
                <a:tc>
                  <a:txBody>
                    <a:bodyPr/>
                    <a:lstStyle/>
                    <a:p>
                      <a:pPr marL="0" marR="0">
                        <a:lnSpc>
                          <a:spcPct val="107000"/>
                        </a:lnSpc>
                        <a:spcAft>
                          <a:spcPts val="800"/>
                        </a:spcAft>
                      </a:pPr>
                      <a:r>
                        <a:rPr lang="en-US" sz="1000" kern="0" dirty="0">
                          <a:effectLst/>
                          <a:latin typeface="Aptos" panose="020B0004020202020204" pitchFamily="34" charset="0"/>
                          <a:ea typeface="Times New Roman" panose="02020603050405020304" pitchFamily="18" charset="0"/>
                          <a:cs typeface="Times New Roman" panose="02020603050405020304" pitchFamily="18" charset="0"/>
                        </a:rPr>
                        <a:t>Logs</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Table</a:t>
                      </a: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0" dirty="0">
                          <a:effectLst/>
                          <a:latin typeface="Aptos" panose="020B0004020202020204" pitchFamily="34" charset="0"/>
                          <a:ea typeface="Times New Roman" panose="02020603050405020304" pitchFamily="18" charset="0"/>
                          <a:cs typeface="Times New Roman" panose="02020603050405020304" pitchFamily="18" charset="0"/>
                        </a:rPr>
                        <a:t>Logging of all actions and results.</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95282053"/>
                  </a:ext>
                </a:extLst>
              </a:tr>
              <a:tr h="361159">
                <a:tc>
                  <a:txBody>
                    <a:bodyPr/>
                    <a:lstStyle/>
                    <a:p>
                      <a:pPr marL="0" marR="0">
                        <a:lnSpc>
                          <a:spcPct val="107000"/>
                        </a:lnSpc>
                        <a:spcAft>
                          <a:spcPts val="800"/>
                        </a:spcAf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uvwCode4Staging</a:t>
                      </a: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View</a:t>
                      </a: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Drop stage table, CTAS stage table, and alter view dynamic code.</a:t>
                      </a: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36602543"/>
                  </a:ext>
                </a:extLst>
              </a:tr>
              <a:tr h="361159">
                <a:tc>
                  <a:txBody>
                    <a:bodyPr/>
                    <a:lstStyle/>
                    <a:p>
                      <a:pPr marL="0" marR="0">
                        <a:lnSpc>
                          <a:spcPct val="107000"/>
                        </a:lnSpc>
                        <a:spcAft>
                          <a:spcPts val="800"/>
                        </a:spcAft>
                      </a:pPr>
                      <a:r>
                        <a:rPr lang="en-US" sz="1000" kern="100" dirty="0" err="1">
                          <a:effectLst/>
                          <a:latin typeface="Aptos" panose="020B0004020202020204" pitchFamily="34" charset="0"/>
                          <a:ea typeface="Aptos" panose="020B0004020202020204" pitchFamily="34" charset="0"/>
                          <a:cs typeface="Times New Roman" panose="02020603050405020304" pitchFamily="18" charset="0"/>
                        </a:rPr>
                        <a:t>uvwControlTable</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View</a:t>
                      </a: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Inserts prevent blocking.  View uses row number and date to retrieve most recent record.</a:t>
                      </a: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2249210"/>
                  </a:ext>
                </a:extLst>
              </a:tr>
              <a:tr h="361159">
                <a:tc>
                  <a:txBody>
                    <a:bodyPr/>
                    <a:lstStyle/>
                    <a:p>
                      <a:pPr marL="0" marR="0">
                        <a:lnSpc>
                          <a:spcPct val="107000"/>
                        </a:lnSpc>
                        <a:spcAft>
                          <a:spcPts val="800"/>
                        </a:spcAft>
                      </a:pPr>
                      <a:r>
                        <a:rPr lang="en-US" sz="1000" kern="100" dirty="0" err="1">
                          <a:effectLst/>
                          <a:latin typeface="Aptos" panose="020B0004020202020204" pitchFamily="34" charset="0"/>
                          <a:ea typeface="Aptos" panose="020B0004020202020204" pitchFamily="34" charset="0"/>
                          <a:cs typeface="Times New Roman" panose="02020603050405020304" pitchFamily="18" charset="0"/>
                        </a:rPr>
                        <a:t>uvwUserTableInfo</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View</a:t>
                      </a: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Describe </a:t>
                      </a: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16438803"/>
                  </a:ext>
                </a:extLst>
              </a:tr>
            </a:tbl>
          </a:graphicData>
        </a:graphic>
      </p:graphicFrame>
      <p:sp>
        <p:nvSpPr>
          <p:cNvPr id="4" name="Text Placeholder 2">
            <a:extLst>
              <a:ext uri="{FF2B5EF4-FFF2-40B4-BE49-F238E27FC236}">
                <a16:creationId xmlns:a16="http://schemas.microsoft.com/office/drawing/2014/main" id="{71739AD5-F436-1494-76DF-7E63CD886226}"/>
              </a:ext>
            </a:extLst>
          </p:cNvPr>
          <p:cNvSpPr txBox="1">
            <a:spLocks/>
          </p:cNvSpPr>
          <p:nvPr/>
        </p:nvSpPr>
        <p:spPr>
          <a:xfrm>
            <a:off x="394637" y="1181101"/>
            <a:ext cx="2645743" cy="3215640"/>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b="1" dirty="0">
                <a:solidFill>
                  <a:srgbClr val="0070C0"/>
                </a:solidFill>
              </a:rPr>
              <a:t>Table + Views</a:t>
            </a:r>
          </a:p>
          <a:p>
            <a:endParaRPr lang="en-US" sz="1800" dirty="0"/>
          </a:p>
          <a:p>
            <a:r>
              <a:rPr lang="en-US" sz="1800" dirty="0"/>
              <a:t>The job and log tables are key to the data pipelines.</a:t>
            </a:r>
          </a:p>
          <a:p>
            <a:endParaRPr lang="en-US" sz="1800" dirty="0"/>
          </a:p>
          <a:p>
            <a:r>
              <a:rPr lang="en-US" sz="1800" dirty="0"/>
              <a:t>The control and datasets which tables are staged.</a:t>
            </a:r>
          </a:p>
          <a:p>
            <a:endParaRPr lang="en-US" sz="1800" dirty="0"/>
          </a:p>
          <a:p>
            <a:r>
              <a:rPr lang="en-US" sz="1800" dirty="0"/>
              <a:t>The code for staging view provides dynamic T-SQL for build and releasing new data.</a:t>
            </a:r>
          </a:p>
          <a:p>
            <a:endParaRPr lang="en-US" sz="1800" dirty="0"/>
          </a:p>
        </p:txBody>
      </p:sp>
    </p:spTree>
    <p:extLst>
      <p:ext uri="{BB962C8B-B14F-4D97-AF65-F5344CB8AC3E}">
        <p14:creationId xmlns:p14="http://schemas.microsoft.com/office/powerpoint/2010/main" val="1387611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C4BAB-7753-A17D-77A0-18A1E6F385E9}"/>
              </a:ext>
            </a:extLst>
          </p:cNvPr>
          <p:cNvSpPr>
            <a:spLocks noGrp="1"/>
          </p:cNvSpPr>
          <p:nvPr>
            <p:ph type="title"/>
          </p:nvPr>
        </p:nvSpPr>
        <p:spPr/>
        <p:txBody>
          <a:bodyPr/>
          <a:lstStyle/>
          <a:p>
            <a:r>
              <a:rPr lang="en-US" dirty="0"/>
              <a:t>Data Load Pipeline</a:t>
            </a:r>
          </a:p>
        </p:txBody>
      </p:sp>
      <p:pic>
        <p:nvPicPr>
          <p:cNvPr id="4" name="Picture 3" descr="A screenshot of a computer&#10;&#10;AI-generated content may be incorrect.">
            <a:extLst>
              <a:ext uri="{FF2B5EF4-FFF2-40B4-BE49-F238E27FC236}">
                <a16:creationId xmlns:a16="http://schemas.microsoft.com/office/drawing/2014/main" id="{B6099601-583F-BD65-492A-BFD3C881BAD7}"/>
              </a:ext>
            </a:extLst>
          </p:cNvPr>
          <p:cNvPicPr>
            <a:picLocks noChangeAspect="1"/>
          </p:cNvPicPr>
          <p:nvPr/>
        </p:nvPicPr>
        <p:blipFill>
          <a:blip r:embed="rId2"/>
          <a:stretch>
            <a:fillRect/>
          </a:stretch>
        </p:blipFill>
        <p:spPr>
          <a:xfrm>
            <a:off x="4121263" y="1183438"/>
            <a:ext cx="4771277" cy="3396182"/>
          </a:xfrm>
          <a:prstGeom prst="rect">
            <a:avLst/>
          </a:prstGeom>
        </p:spPr>
      </p:pic>
      <p:sp>
        <p:nvSpPr>
          <p:cNvPr id="5" name="Text Placeholder 2">
            <a:extLst>
              <a:ext uri="{FF2B5EF4-FFF2-40B4-BE49-F238E27FC236}">
                <a16:creationId xmlns:a16="http://schemas.microsoft.com/office/drawing/2014/main" id="{49561EA8-4C0F-4875-1A41-3F39F97AB6C0}"/>
              </a:ext>
            </a:extLst>
          </p:cNvPr>
          <p:cNvSpPr txBox="1">
            <a:spLocks/>
          </p:cNvSpPr>
          <p:nvPr/>
        </p:nvSpPr>
        <p:spPr>
          <a:xfrm>
            <a:off x="394637" y="1181101"/>
            <a:ext cx="3064843" cy="32156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b="1" dirty="0">
                <a:solidFill>
                  <a:srgbClr val="0070C0"/>
                </a:solidFill>
              </a:rPr>
              <a:t>Pipeline Components</a:t>
            </a:r>
          </a:p>
          <a:p>
            <a:endParaRPr lang="en-US" sz="1800" dirty="0"/>
          </a:p>
          <a:p>
            <a:r>
              <a:rPr lang="en-US" sz="1800" dirty="0"/>
              <a:t>Input parameter.</a:t>
            </a:r>
          </a:p>
          <a:p>
            <a:r>
              <a:rPr lang="en-US" sz="1800" dirty="0"/>
              <a:t>Copy activity.  </a:t>
            </a:r>
          </a:p>
          <a:p>
            <a:r>
              <a:rPr lang="en-US" sz="1800" dirty="0"/>
              <a:t>Script activity.</a:t>
            </a:r>
          </a:p>
          <a:p>
            <a:r>
              <a:rPr lang="en-US" sz="1800" dirty="0"/>
              <a:t>Log 3 success points.</a:t>
            </a:r>
          </a:p>
          <a:p>
            <a:r>
              <a:rPr lang="en-US" sz="1800" dirty="0"/>
              <a:t>Log 2 failure points.</a:t>
            </a:r>
          </a:p>
          <a:p>
            <a:endParaRPr lang="en-US" sz="1800" dirty="0"/>
          </a:p>
        </p:txBody>
      </p:sp>
    </p:spTree>
    <p:extLst>
      <p:ext uri="{BB962C8B-B14F-4D97-AF65-F5344CB8AC3E}">
        <p14:creationId xmlns:p14="http://schemas.microsoft.com/office/powerpoint/2010/main" val="607709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C5B50-8CD3-79BE-ACA2-FC3E935AFA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53FF65-5EB2-D3B7-7691-4511ED9A4EBE}"/>
              </a:ext>
            </a:extLst>
          </p:cNvPr>
          <p:cNvSpPr>
            <a:spLocks noGrp="1"/>
          </p:cNvSpPr>
          <p:nvPr>
            <p:ph type="title"/>
          </p:nvPr>
        </p:nvSpPr>
        <p:spPr/>
        <p:txBody>
          <a:bodyPr/>
          <a:lstStyle/>
          <a:p>
            <a:r>
              <a:rPr lang="en-US" dirty="0"/>
              <a:t>Job Execution Pipeline</a:t>
            </a:r>
          </a:p>
        </p:txBody>
      </p:sp>
      <p:sp>
        <p:nvSpPr>
          <p:cNvPr id="5" name="Text Placeholder 2">
            <a:extLst>
              <a:ext uri="{FF2B5EF4-FFF2-40B4-BE49-F238E27FC236}">
                <a16:creationId xmlns:a16="http://schemas.microsoft.com/office/drawing/2014/main" id="{67D84569-2A4E-70B8-A8C6-501BC04D3E36}"/>
              </a:ext>
            </a:extLst>
          </p:cNvPr>
          <p:cNvSpPr txBox="1">
            <a:spLocks/>
          </p:cNvSpPr>
          <p:nvPr/>
        </p:nvSpPr>
        <p:spPr>
          <a:xfrm>
            <a:off x="394637" y="1181101"/>
            <a:ext cx="3064843" cy="3215640"/>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b="1" dirty="0">
                <a:solidFill>
                  <a:srgbClr val="0070C0"/>
                </a:solidFill>
              </a:rPr>
              <a:t>Pipeline Components</a:t>
            </a:r>
          </a:p>
          <a:p>
            <a:endParaRPr lang="en-US" sz="1800" dirty="0"/>
          </a:p>
          <a:p>
            <a:r>
              <a:rPr lang="en-US" sz="1800" dirty="0"/>
              <a:t>3 input parameters</a:t>
            </a:r>
          </a:p>
          <a:p>
            <a:r>
              <a:rPr lang="en-US" sz="1800" dirty="0"/>
              <a:t>Set T-SQL variable to retrieve metadata.</a:t>
            </a:r>
          </a:p>
          <a:p>
            <a:r>
              <a:rPr lang="en-US" sz="1800" dirty="0"/>
              <a:t>Lookup matching job/steps in metadata.</a:t>
            </a:r>
          </a:p>
          <a:p>
            <a:r>
              <a:rPr lang="en-US" sz="1800" dirty="0"/>
              <a:t>For each step, call data load pipeline.</a:t>
            </a:r>
          </a:p>
          <a:p>
            <a:r>
              <a:rPr lang="en-US" sz="1800" dirty="0"/>
              <a:t>Count errors.</a:t>
            </a:r>
          </a:p>
          <a:p>
            <a:r>
              <a:rPr lang="en-US" sz="1800" dirty="0"/>
              <a:t>Log success if error count is zero.</a:t>
            </a:r>
          </a:p>
          <a:p>
            <a:endParaRPr lang="en-US" sz="1800" dirty="0"/>
          </a:p>
        </p:txBody>
      </p:sp>
      <p:pic>
        <p:nvPicPr>
          <p:cNvPr id="6" name="Picture 5" descr="A screenshot of a computer&#10;&#10;AI-generated content may be incorrect.">
            <a:extLst>
              <a:ext uri="{FF2B5EF4-FFF2-40B4-BE49-F238E27FC236}">
                <a16:creationId xmlns:a16="http://schemas.microsoft.com/office/drawing/2014/main" id="{C0B6973F-538D-3E83-13DF-F9FF222AA9AC}"/>
              </a:ext>
            </a:extLst>
          </p:cNvPr>
          <p:cNvPicPr>
            <a:picLocks noChangeAspect="1"/>
          </p:cNvPicPr>
          <p:nvPr/>
        </p:nvPicPr>
        <p:blipFill>
          <a:blip r:embed="rId2"/>
          <a:stretch>
            <a:fillRect/>
          </a:stretch>
        </p:blipFill>
        <p:spPr>
          <a:xfrm>
            <a:off x="3996821" y="1181101"/>
            <a:ext cx="4819521" cy="3343568"/>
          </a:xfrm>
          <a:prstGeom prst="rect">
            <a:avLst/>
          </a:prstGeom>
        </p:spPr>
      </p:pic>
    </p:spTree>
    <p:extLst>
      <p:ext uri="{BB962C8B-B14F-4D97-AF65-F5344CB8AC3E}">
        <p14:creationId xmlns:p14="http://schemas.microsoft.com/office/powerpoint/2010/main" val="2076463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B1D1F-A39C-A33F-39C0-46DF09BB4400}"/>
              </a:ext>
            </a:extLst>
          </p:cNvPr>
          <p:cNvSpPr>
            <a:spLocks noGrp="1"/>
          </p:cNvSpPr>
          <p:nvPr>
            <p:ph type="title"/>
          </p:nvPr>
        </p:nvSpPr>
        <p:spPr/>
        <p:txBody>
          <a:bodyPr/>
          <a:lstStyle/>
          <a:p>
            <a:r>
              <a:rPr lang="en-US" dirty="0"/>
              <a:t>Change Table Tracking</a:t>
            </a:r>
          </a:p>
        </p:txBody>
      </p:sp>
      <p:sp>
        <p:nvSpPr>
          <p:cNvPr id="5" name="Text Placeholder 2">
            <a:extLst>
              <a:ext uri="{FF2B5EF4-FFF2-40B4-BE49-F238E27FC236}">
                <a16:creationId xmlns:a16="http://schemas.microsoft.com/office/drawing/2014/main" id="{FB929A69-EBC1-B810-7187-7742AABF9574}"/>
              </a:ext>
            </a:extLst>
          </p:cNvPr>
          <p:cNvSpPr txBox="1">
            <a:spLocks/>
          </p:cNvSpPr>
          <p:nvPr/>
        </p:nvSpPr>
        <p:spPr>
          <a:xfrm>
            <a:off x="394637" y="1249680"/>
            <a:ext cx="3697303" cy="3284219"/>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b="1" dirty="0">
                <a:solidFill>
                  <a:srgbClr val="0070C0"/>
                </a:solidFill>
              </a:rPr>
              <a:t>Source System (SCD-1)</a:t>
            </a:r>
          </a:p>
          <a:p>
            <a:pPr marL="0" indent="0">
              <a:buNone/>
            </a:pPr>
            <a:endParaRPr lang="en-US" sz="1800" dirty="0"/>
          </a:p>
          <a:p>
            <a:r>
              <a:rPr lang="en-US" sz="1800" dirty="0"/>
              <a:t>Enable CT on database and tables.</a:t>
            </a:r>
          </a:p>
          <a:p>
            <a:r>
              <a:rPr lang="en-US" sz="1800" dirty="0"/>
              <a:t>Create custom table to save last version per table.</a:t>
            </a:r>
          </a:p>
          <a:p>
            <a:r>
              <a:rPr lang="en-US" sz="1800" dirty="0"/>
              <a:t>Use complex query to retrieve data into [stage0] table.</a:t>
            </a:r>
          </a:p>
          <a:p>
            <a:r>
              <a:rPr lang="en-US" sz="1800" dirty="0"/>
              <a:t>Merge [stage0] table into [raw] table.</a:t>
            </a:r>
          </a:p>
          <a:p>
            <a:endParaRPr lang="en-US" sz="1800" dirty="0"/>
          </a:p>
        </p:txBody>
      </p:sp>
      <p:pic>
        <p:nvPicPr>
          <p:cNvPr id="7" name="Picture 6" descr="A screenshot of a computer&#10;&#10;AI-generated content may be incorrect.">
            <a:extLst>
              <a:ext uri="{FF2B5EF4-FFF2-40B4-BE49-F238E27FC236}">
                <a16:creationId xmlns:a16="http://schemas.microsoft.com/office/drawing/2014/main" id="{550C7A8A-7C8F-92E6-B84D-40EDD839E2A4}"/>
              </a:ext>
            </a:extLst>
          </p:cNvPr>
          <p:cNvPicPr>
            <a:picLocks noChangeAspect="1"/>
          </p:cNvPicPr>
          <p:nvPr/>
        </p:nvPicPr>
        <p:blipFill>
          <a:blip r:embed="rId2"/>
          <a:stretch>
            <a:fillRect/>
          </a:stretch>
        </p:blipFill>
        <p:spPr>
          <a:xfrm>
            <a:off x="4283015" y="1190495"/>
            <a:ext cx="4556188" cy="3402588"/>
          </a:xfrm>
          <a:prstGeom prst="rect">
            <a:avLst/>
          </a:prstGeom>
        </p:spPr>
      </p:pic>
    </p:spTree>
    <p:extLst>
      <p:ext uri="{BB962C8B-B14F-4D97-AF65-F5344CB8AC3E}">
        <p14:creationId xmlns:p14="http://schemas.microsoft.com/office/powerpoint/2010/main" val="1439203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48F4A-8341-3651-2F3B-97F1BFC723C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B6C85E6-5121-567F-D863-6882A2294DDF}"/>
              </a:ext>
            </a:extLst>
          </p:cNvPr>
          <p:cNvSpPr>
            <a:spLocks noGrp="1"/>
          </p:cNvSpPr>
          <p:nvPr>
            <p:ph type="title"/>
          </p:nvPr>
        </p:nvSpPr>
        <p:spPr/>
        <p:txBody>
          <a:bodyPr/>
          <a:lstStyle/>
          <a:p>
            <a:r>
              <a:rPr lang="en-US" dirty="0">
                <a:solidFill>
                  <a:schemeClr val="tx1">
                    <a:lumMod val="65000"/>
                    <a:lumOff val="35000"/>
                  </a:schemeClr>
                </a:solidFill>
              </a:rPr>
              <a:t>Summary</a:t>
            </a:r>
          </a:p>
        </p:txBody>
      </p:sp>
      <p:sp>
        <p:nvSpPr>
          <p:cNvPr id="5" name="Text Placeholder 2">
            <a:extLst>
              <a:ext uri="{FF2B5EF4-FFF2-40B4-BE49-F238E27FC236}">
                <a16:creationId xmlns:a16="http://schemas.microsoft.com/office/drawing/2014/main" id="{FDF67B9F-348C-C8DE-7A4A-4165058A4AE0}"/>
              </a:ext>
            </a:extLst>
          </p:cNvPr>
          <p:cNvSpPr txBox="1">
            <a:spLocks/>
          </p:cNvSpPr>
          <p:nvPr/>
        </p:nvSpPr>
        <p:spPr>
          <a:xfrm>
            <a:off x="214527" y="1127235"/>
            <a:ext cx="8742652" cy="316098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b="1" dirty="0">
                <a:solidFill>
                  <a:srgbClr val="CF108B"/>
                </a:solidFill>
              </a:rPr>
              <a:t>Microsoft Fabric </a:t>
            </a:r>
            <a:r>
              <a:rPr lang="en-US" sz="1200" dirty="0"/>
              <a:t>is the one stop shop for all your data and analytical needs.  Today, we focused on how to ingest data into a Fabric Warehouse.  There are several source systems that can be mirrored into Fabric currently.  However, not all relational database management systems will have enough market share to warrant Microsoft to write an interface.</a:t>
            </a:r>
          </a:p>
          <a:p>
            <a:pPr marL="0" indent="0">
              <a:buNone/>
            </a:pPr>
            <a:endParaRPr lang="en-US" sz="1200" dirty="0"/>
          </a:p>
          <a:p>
            <a:pPr marL="0" indent="0">
              <a:buNone/>
            </a:pPr>
            <a:r>
              <a:rPr lang="en-US" sz="1200" b="1" dirty="0">
                <a:solidFill>
                  <a:srgbClr val="CE108B"/>
                </a:solidFill>
              </a:rPr>
              <a:t>Metadata driven pipelines </a:t>
            </a:r>
            <a:r>
              <a:rPr lang="en-US" sz="1200" dirty="0"/>
              <a:t>are a real option for those systems that do not have mirroring.  For cloud born databases, the drivers are already available in Fabric for a connection.  On premises databases will need a data gateway.  The hardest part of the process is configuring both the virtual machine and the Fabric connection.  In short, the metadata driven design reduces the total amount of code to maintain.</a:t>
            </a:r>
          </a:p>
          <a:p>
            <a:pPr marL="0" indent="0">
              <a:buNone/>
            </a:pPr>
            <a:endParaRPr lang="en-US" sz="1200" dirty="0"/>
          </a:p>
          <a:p>
            <a:pPr marL="0" indent="0">
              <a:buNone/>
            </a:pPr>
            <a:r>
              <a:rPr lang="en-US" sz="1200" b="1" dirty="0">
                <a:solidFill>
                  <a:srgbClr val="CE108B"/>
                </a:solidFill>
              </a:rPr>
              <a:t>Generative AI </a:t>
            </a:r>
            <a:r>
              <a:rPr lang="en-US" sz="1200" dirty="0"/>
              <a:t>can be used to transform source tables in target tables and metadata entries.  This reduces the amount of typing.  While this technology is in its infancy, I expect our use of LLMs to be common day practice in the future.</a:t>
            </a:r>
          </a:p>
          <a:p>
            <a:pPr marL="0" indent="0">
              <a:buNone/>
            </a:pPr>
            <a:endParaRPr lang="en-US" sz="1200" dirty="0"/>
          </a:p>
          <a:p>
            <a:pPr marL="0" indent="0">
              <a:buNone/>
            </a:pPr>
            <a:r>
              <a:rPr lang="en-US" sz="1200" dirty="0"/>
              <a:t>If you have your skill set includes SQL and Python, you should be right at home with the new product offerings.  The </a:t>
            </a:r>
            <a:r>
              <a:rPr lang="en-US" sz="1200" b="1" dirty="0">
                <a:solidFill>
                  <a:srgbClr val="CF108B"/>
                </a:solidFill>
              </a:rPr>
              <a:t>future is bright </a:t>
            </a:r>
            <a:r>
              <a:rPr lang="en-US" sz="1200" dirty="0"/>
              <a:t>for those who can adapt to the Fabric ecosystem.</a:t>
            </a:r>
          </a:p>
          <a:p>
            <a:pPr marL="0" indent="0">
              <a:buNone/>
            </a:pPr>
            <a:endParaRPr lang="en-US" sz="1600" dirty="0"/>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391527319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Purpose</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225937"/>
            <a:ext cx="8742652" cy="306228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t>Microsoft Fabric went to General Availability in November of 2023.  How can we leverage this new service to solve out business problems?</a:t>
            </a:r>
          </a:p>
          <a:p>
            <a:endParaRPr lang="en-US" sz="1800" dirty="0"/>
          </a:p>
          <a:p>
            <a:r>
              <a:rPr lang="en-US" sz="1800" dirty="0"/>
              <a:t>Right now, there are four types of problems that can be solved with Fabric:  lake house, data warehouse, data science and real time analytics.</a:t>
            </a:r>
          </a:p>
          <a:p>
            <a:endParaRPr lang="en-US" sz="1800" dirty="0"/>
          </a:p>
          <a:p>
            <a:r>
              <a:rPr lang="en-US" sz="1800" dirty="0"/>
              <a:t>Today, we are going to explore how you can use fabric warehouse for analytics.</a:t>
            </a:r>
          </a:p>
          <a:p>
            <a:endParaRPr lang="en-US" sz="1800" dirty="0"/>
          </a:p>
          <a:p>
            <a:endParaRPr lang="en-US" sz="1800" dirty="0"/>
          </a:p>
          <a:p>
            <a:endParaRPr lang="en-US" sz="1800" dirty="0"/>
          </a:p>
        </p:txBody>
      </p:sp>
    </p:spTree>
    <p:extLst>
      <p:ext uri="{BB962C8B-B14F-4D97-AF65-F5344CB8AC3E}">
        <p14:creationId xmlns:p14="http://schemas.microsoft.com/office/powerpoint/2010/main" val="138706701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References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050" dirty="0"/>
          </a:p>
        </p:txBody>
      </p:sp>
      <p:sp>
        <p:nvSpPr>
          <p:cNvPr id="6" name="TextBox 5">
            <a:extLst>
              <a:ext uri="{FF2B5EF4-FFF2-40B4-BE49-F238E27FC236}">
                <a16:creationId xmlns:a16="http://schemas.microsoft.com/office/drawing/2014/main" id="{494F3EFF-CE4D-4462-AC41-C11CDD93375D}"/>
              </a:ext>
            </a:extLst>
          </p:cNvPr>
          <p:cNvSpPr txBox="1"/>
          <p:nvPr/>
        </p:nvSpPr>
        <p:spPr>
          <a:xfrm>
            <a:off x="242237" y="1287400"/>
            <a:ext cx="2851484" cy="4616648"/>
          </a:xfrm>
          <a:prstGeom prst="rect">
            <a:avLst/>
          </a:prstGeom>
          <a:noFill/>
        </p:spPr>
        <p:txBody>
          <a:bodyPr wrap="square">
            <a:spAutoFit/>
          </a:bodyPr>
          <a:lstStyle/>
          <a:p>
            <a:r>
              <a:rPr lang="en-US" sz="1400" b="1" dirty="0"/>
              <a:t>Fabric - Data Factory</a:t>
            </a:r>
          </a:p>
          <a:p>
            <a:r>
              <a:rPr lang="en-US" sz="1400" dirty="0"/>
              <a:t>  </a:t>
            </a:r>
            <a:r>
              <a:rPr lang="en-US" sz="1400" dirty="0">
                <a:hlinkClick r:id="rId2"/>
              </a:rPr>
              <a:t>https://tinyurl.com/y9r4ee7p</a:t>
            </a:r>
          </a:p>
          <a:p>
            <a:endParaRPr lang="en-US" sz="1400" b="1" dirty="0"/>
          </a:p>
          <a:p>
            <a:r>
              <a:rPr lang="en-US" sz="1400" b="1" dirty="0"/>
              <a:t>Fabric – Lake House</a:t>
            </a:r>
          </a:p>
          <a:p>
            <a:r>
              <a:rPr lang="en-US" sz="1400" dirty="0"/>
              <a:t>  </a:t>
            </a:r>
            <a:r>
              <a:rPr lang="en-US" sz="1400" dirty="0">
                <a:hlinkClick r:id="rId3"/>
              </a:rPr>
              <a:t>https://tinyurl.com/4fdk4bux</a:t>
            </a:r>
            <a:endParaRPr lang="en-US" sz="1400" dirty="0"/>
          </a:p>
          <a:p>
            <a:endParaRPr lang="en-US" sz="1400" b="1" dirty="0"/>
          </a:p>
          <a:p>
            <a:r>
              <a:rPr lang="en-US" sz="1400" b="1" dirty="0"/>
              <a:t>Fabric - Notebooks</a:t>
            </a:r>
          </a:p>
          <a:p>
            <a:r>
              <a:rPr lang="en-US" sz="1400" dirty="0"/>
              <a:t>  </a:t>
            </a:r>
            <a:r>
              <a:rPr lang="en-US" sz="1400" dirty="0">
                <a:hlinkClick r:id="rId4"/>
              </a:rPr>
              <a:t>https://tinyurl.com/5bydabub</a:t>
            </a:r>
            <a:endParaRPr lang="en-US" sz="1400" dirty="0"/>
          </a:p>
          <a:p>
            <a:endParaRPr lang="en-US" sz="1400" dirty="0"/>
          </a:p>
          <a:p>
            <a:r>
              <a:rPr lang="en-US" sz="1400" b="1" dirty="0"/>
              <a:t>Fabric – Data Warehouse</a:t>
            </a:r>
          </a:p>
          <a:p>
            <a:r>
              <a:rPr lang="en-US" sz="1400" dirty="0"/>
              <a:t>  </a:t>
            </a:r>
            <a:r>
              <a:rPr lang="en-US" sz="1400" dirty="0">
                <a:hlinkClick r:id="rId5"/>
              </a:rPr>
              <a:t>https://tinyurl.com/bdedrec4</a:t>
            </a:r>
            <a:endParaRPr lang="en-US" sz="1400" dirty="0"/>
          </a:p>
          <a:p>
            <a:endParaRPr lang="en-US" sz="1400" dirty="0"/>
          </a:p>
          <a:p>
            <a:r>
              <a:rPr lang="en-US" sz="1400" b="1" dirty="0"/>
              <a:t>Fabric – Deployment pipelines</a:t>
            </a:r>
          </a:p>
          <a:p>
            <a:r>
              <a:rPr lang="en-US" sz="1400" dirty="0"/>
              <a:t>  </a:t>
            </a:r>
            <a:r>
              <a:rPr lang="en-US" sz="1400" dirty="0">
                <a:hlinkClick r:id="rId6"/>
              </a:rPr>
              <a:t>https://tinyurl.com/msyt28nb</a:t>
            </a:r>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2" name="TextBox 1">
            <a:extLst>
              <a:ext uri="{FF2B5EF4-FFF2-40B4-BE49-F238E27FC236}">
                <a16:creationId xmlns:a16="http://schemas.microsoft.com/office/drawing/2014/main" id="{8CF6B9D1-26A9-9318-CC1B-FED9BD7E7191}"/>
              </a:ext>
            </a:extLst>
          </p:cNvPr>
          <p:cNvSpPr txBox="1"/>
          <p:nvPr/>
        </p:nvSpPr>
        <p:spPr>
          <a:xfrm>
            <a:off x="4501817" y="1325500"/>
            <a:ext cx="2851484" cy="4832092"/>
          </a:xfrm>
          <a:prstGeom prst="rect">
            <a:avLst/>
          </a:prstGeom>
          <a:noFill/>
        </p:spPr>
        <p:txBody>
          <a:bodyPr wrap="square">
            <a:spAutoFit/>
          </a:bodyPr>
          <a:lstStyle/>
          <a:p>
            <a:r>
              <a:rPr lang="en-US" sz="1400" b="1" dirty="0"/>
              <a:t>Fabric - Mirroring</a:t>
            </a:r>
          </a:p>
          <a:p>
            <a:r>
              <a:rPr lang="en-US" sz="1400" dirty="0"/>
              <a:t>  </a:t>
            </a:r>
            <a:r>
              <a:rPr lang="en-US" sz="1400" dirty="0">
                <a:hlinkClick r:id="rId7"/>
              </a:rPr>
              <a:t>https://tinyurl.com/84z45n8y</a:t>
            </a:r>
            <a:endParaRPr lang="en-US" sz="1400" dirty="0"/>
          </a:p>
          <a:p>
            <a:endParaRPr lang="en-US" sz="1400" b="1" dirty="0"/>
          </a:p>
          <a:p>
            <a:r>
              <a:rPr lang="en-US" sz="1400" b="1" dirty="0"/>
              <a:t>Fabric – Data Gateway</a:t>
            </a:r>
          </a:p>
          <a:p>
            <a:r>
              <a:rPr lang="en-US" sz="1400" dirty="0"/>
              <a:t>  </a:t>
            </a:r>
            <a:r>
              <a:rPr lang="en-US" sz="1400" dirty="0">
                <a:hlinkClick r:id="rId8"/>
              </a:rPr>
              <a:t>https://tinyurl.com/3svxpbvd</a:t>
            </a:r>
            <a:endParaRPr lang="en-US" sz="1400" dirty="0"/>
          </a:p>
          <a:p>
            <a:endParaRPr lang="en-US" sz="1400" b="1" dirty="0"/>
          </a:p>
          <a:p>
            <a:r>
              <a:rPr lang="en-US" sz="1400" b="1" dirty="0"/>
              <a:t>Git Hub Co-Pilot</a:t>
            </a:r>
          </a:p>
          <a:p>
            <a:r>
              <a:rPr lang="en-US" sz="1400" dirty="0"/>
              <a:t>  </a:t>
            </a:r>
            <a:r>
              <a:rPr lang="en-US" sz="1400" dirty="0">
                <a:hlinkClick r:id="rId9"/>
              </a:rPr>
              <a:t>https://tinyurl.com/29kdpwdn</a:t>
            </a:r>
            <a:endParaRPr lang="en-US" sz="1400" dirty="0"/>
          </a:p>
          <a:p>
            <a:endParaRPr lang="en-US" sz="1400" dirty="0"/>
          </a:p>
          <a:p>
            <a:r>
              <a:rPr lang="en-US" sz="1400" b="1" dirty="0"/>
              <a:t>Change Tracking</a:t>
            </a:r>
          </a:p>
          <a:p>
            <a:r>
              <a:rPr lang="en-US" sz="1400" dirty="0"/>
              <a:t>  </a:t>
            </a:r>
            <a:r>
              <a:rPr lang="en-US" sz="1400" dirty="0">
                <a:hlinkClick r:id="rId10"/>
              </a:rPr>
              <a:t>https://tinyurl.com/37h8yam3</a:t>
            </a:r>
            <a:endParaRPr lang="en-US" sz="1400" dirty="0"/>
          </a:p>
          <a:p>
            <a:endParaRPr lang="en-US" sz="1400" dirty="0"/>
          </a:p>
          <a:p>
            <a:r>
              <a:rPr lang="en-US" sz="1400" b="1" dirty="0"/>
              <a:t>Expression Language</a:t>
            </a:r>
          </a:p>
          <a:p>
            <a:r>
              <a:rPr lang="en-US" sz="1400" dirty="0"/>
              <a:t>  </a:t>
            </a:r>
            <a:r>
              <a:rPr lang="en-US" sz="1400" dirty="0">
                <a:hlinkClick r:id="rId11"/>
              </a:rPr>
              <a:t>https://tinyurl.com/mr44vpfz</a:t>
            </a:r>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p:txBody>
      </p:sp>
    </p:spTree>
    <p:extLst>
      <p:ext uri="{BB962C8B-B14F-4D97-AF65-F5344CB8AC3E}">
        <p14:creationId xmlns:p14="http://schemas.microsoft.com/office/powerpoint/2010/main" val="324700483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BABFDC-DF64-5B4A-BEFF-B42A91708CEA}"/>
              </a:ext>
            </a:extLst>
          </p:cNvPr>
          <p:cNvSpPr>
            <a:spLocks noGrp="1"/>
          </p:cNvSpPr>
          <p:nvPr>
            <p:ph type="ctrTitle"/>
          </p:nvPr>
        </p:nvSpPr>
        <p:spPr>
          <a:xfrm>
            <a:off x="327862" y="3530424"/>
            <a:ext cx="6143277" cy="701450"/>
          </a:xfrm>
        </p:spPr>
        <p:txBody>
          <a:bodyPr/>
          <a:lstStyle/>
          <a:p>
            <a:r>
              <a:rPr lang="en-US" dirty="0"/>
              <a:t>Questions / Thank You</a:t>
            </a:r>
          </a:p>
        </p:txBody>
      </p:sp>
    </p:spTree>
    <p:extLst>
      <p:ext uri="{BB962C8B-B14F-4D97-AF65-F5344CB8AC3E}">
        <p14:creationId xmlns:p14="http://schemas.microsoft.com/office/powerpoint/2010/main" val="302038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Topics of Discussion</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447977" y="1596390"/>
            <a:ext cx="5000638" cy="303633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Font typeface="+mj-lt"/>
              <a:buAutoNum type="arabicPeriod"/>
            </a:pPr>
            <a:r>
              <a:rPr lang="en-US" sz="1800" dirty="0"/>
              <a:t>Architecture Diagrams</a:t>
            </a:r>
          </a:p>
          <a:p>
            <a:pPr marL="342900" indent="-342900">
              <a:buFont typeface="+mj-lt"/>
              <a:buAutoNum type="arabicPeriod"/>
            </a:pPr>
            <a:r>
              <a:rPr lang="en-US" sz="1800" dirty="0"/>
              <a:t>Data ingestion</a:t>
            </a:r>
          </a:p>
          <a:p>
            <a:pPr marL="342900" indent="-342900">
              <a:buFont typeface="+mj-lt"/>
              <a:buAutoNum type="arabicPeriod"/>
            </a:pPr>
            <a:r>
              <a:rPr lang="en-US" sz="1800" dirty="0"/>
              <a:t>Metadata Driven Design</a:t>
            </a:r>
          </a:p>
          <a:p>
            <a:pPr marL="342900" indent="-342900">
              <a:buFont typeface="+mj-lt"/>
              <a:buAutoNum type="arabicPeriod"/>
            </a:pPr>
            <a:r>
              <a:rPr lang="en-US" sz="1800" dirty="0"/>
              <a:t>Full Load vs Incremental Loads</a:t>
            </a:r>
          </a:p>
          <a:p>
            <a:pPr marL="342900" indent="-342900">
              <a:buFont typeface="+mj-lt"/>
              <a:buAutoNum type="arabicPeriod"/>
            </a:pPr>
            <a:r>
              <a:rPr lang="en-US" sz="1800" dirty="0"/>
              <a:t>Hybrid configuration</a:t>
            </a:r>
          </a:p>
          <a:p>
            <a:endParaRPr lang="en-US" sz="1800" dirty="0"/>
          </a:p>
        </p:txBody>
      </p:sp>
    </p:spTree>
    <p:extLst>
      <p:ext uri="{BB962C8B-B14F-4D97-AF65-F5344CB8AC3E}">
        <p14:creationId xmlns:p14="http://schemas.microsoft.com/office/powerpoint/2010/main" val="51800495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F2C3E-1AAC-8147-829C-A7978E103EEB}"/>
              </a:ext>
            </a:extLst>
          </p:cNvPr>
          <p:cNvSpPr>
            <a:spLocks noGrp="1"/>
          </p:cNvSpPr>
          <p:nvPr>
            <p:ph type="title"/>
          </p:nvPr>
        </p:nvSpPr>
        <p:spPr/>
        <p:txBody>
          <a:bodyPr/>
          <a:lstStyle/>
          <a:p>
            <a:r>
              <a:rPr lang="en-US" dirty="0">
                <a:solidFill>
                  <a:srgbClr val="117865"/>
                </a:solidFill>
              </a:rPr>
              <a:t>Common analytics scenarios</a:t>
            </a:r>
          </a:p>
        </p:txBody>
      </p:sp>
      <p:sp>
        <p:nvSpPr>
          <p:cNvPr id="42" name="Rounded Rectangle 41">
            <a:extLst>
              <a:ext uri="{FF2B5EF4-FFF2-40B4-BE49-F238E27FC236}">
                <a16:creationId xmlns:a16="http://schemas.microsoft.com/office/drawing/2014/main" id="{776F6F8C-5A6C-9D4F-3A0E-934C52CD3EEC}"/>
              </a:ext>
              <a:ext uri="{C183D7F6-B498-43B3-948B-1728B52AA6E4}">
                <adec:decorative xmlns:adec="http://schemas.microsoft.com/office/drawing/2017/decorative" val="1"/>
              </a:ext>
            </a:extLst>
          </p:cNvPr>
          <p:cNvSpPr/>
          <p:nvPr/>
        </p:nvSpPr>
        <p:spPr bwMode="auto">
          <a:xfrm>
            <a:off x="407858" y="1178558"/>
            <a:ext cx="1988820" cy="3374680"/>
          </a:xfrm>
          <a:prstGeom prst="roundRect">
            <a:avLst>
              <a:gd name="adj" fmla="val 480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8" name="Text Placeholder 5">
            <a:extLst>
              <a:ext uri="{FF2B5EF4-FFF2-40B4-BE49-F238E27FC236}">
                <a16:creationId xmlns:a16="http://schemas.microsoft.com/office/drawing/2014/main" id="{218B21CB-BB6E-7244-9F72-19BD8FA822A6}"/>
              </a:ext>
            </a:extLst>
          </p:cNvPr>
          <p:cNvSpPr txBox="1">
            <a:spLocks/>
          </p:cNvSpPr>
          <p:nvPr/>
        </p:nvSpPr>
        <p:spPr>
          <a:xfrm>
            <a:off x="501505" y="1470043"/>
            <a:ext cx="1801526" cy="33337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lnSpc>
                <a:spcPct val="107000"/>
              </a:lnSpc>
              <a:spcBef>
                <a:spcPts val="0"/>
              </a:spcBef>
              <a:spcAft>
                <a:spcPts val="600"/>
              </a:spcAft>
              <a:buNone/>
            </a:pPr>
            <a:r>
              <a:rPr lang="en-US" sz="1350" b="1" dirty="0">
                <a:solidFill>
                  <a:srgbClr val="000000"/>
                </a:solidFill>
                <a:latin typeface="Segoe UI" panose="020B0502040204020203" pitchFamily="34" charset="0"/>
                <a:ea typeface="Yu Mincho" panose="02020400000000000000" pitchFamily="18" charset="-128"/>
                <a:cs typeface="Arial" panose="020B0604020202020204" pitchFamily="34" charset="0"/>
              </a:rPr>
              <a:t>Lakehouse </a:t>
            </a:r>
            <a:endParaRPr lang="en-US" sz="1350" b="1" dirty="0">
              <a:solidFill>
                <a:srgbClr val="2A446F"/>
              </a:solidFill>
              <a:latin typeface="Calibri" panose="020F0502020204030204" pitchFamily="34" charset="0"/>
              <a:ea typeface="Calibri" panose="020F0502020204030204" pitchFamily="34" charset="0"/>
              <a:cs typeface="Arial" panose="020B0604020202020204" pitchFamily="34" charset="0"/>
            </a:endParaRPr>
          </a:p>
        </p:txBody>
      </p:sp>
      <p:pic>
        <p:nvPicPr>
          <p:cNvPr id="5" name="Picture 4" descr="Icon of two houses representing a Data Lakehouse">
            <a:extLst>
              <a:ext uri="{FF2B5EF4-FFF2-40B4-BE49-F238E27FC236}">
                <a16:creationId xmlns:a16="http://schemas.microsoft.com/office/drawing/2014/main" id="{8E622609-AB25-759E-EF3B-C96396A11484}"/>
              </a:ext>
            </a:extLst>
          </p:cNvPr>
          <p:cNvPicPr>
            <a:picLocks noChangeAspect="1"/>
          </p:cNvPicPr>
          <p:nvPr/>
        </p:nvPicPr>
        <p:blipFill>
          <a:blip r:embed="rId3"/>
          <a:stretch>
            <a:fillRect/>
          </a:stretch>
        </p:blipFill>
        <p:spPr>
          <a:xfrm>
            <a:off x="1197480" y="2121924"/>
            <a:ext cx="409575" cy="333375"/>
          </a:xfrm>
          <a:prstGeom prst="rect">
            <a:avLst/>
          </a:prstGeom>
        </p:spPr>
      </p:pic>
      <p:cxnSp>
        <p:nvCxnSpPr>
          <p:cNvPr id="15" name="Straight Arrow Connector 14" descr="A double headed arrow that connects to ">
            <a:extLst>
              <a:ext uri="{FF2B5EF4-FFF2-40B4-BE49-F238E27FC236}">
                <a16:creationId xmlns:a16="http://schemas.microsoft.com/office/drawing/2014/main" id="{998268A1-E1F5-DC7A-5921-E4EC13402EF4}"/>
              </a:ext>
            </a:extLst>
          </p:cNvPr>
          <p:cNvCxnSpPr>
            <a:cxnSpLocks/>
          </p:cNvCxnSpPr>
          <p:nvPr/>
        </p:nvCxnSpPr>
        <p:spPr>
          <a:xfrm>
            <a:off x="1402268" y="2694623"/>
            <a:ext cx="0" cy="589788"/>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Icon representing organizing data with a notebook">
            <a:extLst>
              <a:ext uri="{FF2B5EF4-FFF2-40B4-BE49-F238E27FC236}">
                <a16:creationId xmlns:a16="http://schemas.microsoft.com/office/drawing/2014/main" id="{AAB87E05-CC82-1F08-3D21-E47EC291B064}"/>
              </a:ext>
            </a:extLst>
          </p:cNvPr>
          <p:cNvPicPr>
            <a:picLocks noChangeAspect="1"/>
          </p:cNvPicPr>
          <p:nvPr/>
        </p:nvPicPr>
        <p:blipFill>
          <a:blip r:embed="rId4"/>
          <a:stretch>
            <a:fillRect/>
          </a:stretch>
        </p:blipFill>
        <p:spPr>
          <a:xfrm>
            <a:off x="1249868" y="3523734"/>
            <a:ext cx="304800" cy="361950"/>
          </a:xfrm>
          <a:prstGeom prst="rect">
            <a:avLst/>
          </a:prstGeom>
        </p:spPr>
      </p:pic>
      <p:sp>
        <p:nvSpPr>
          <p:cNvPr id="43" name="Rounded Rectangle 42">
            <a:extLst>
              <a:ext uri="{FF2B5EF4-FFF2-40B4-BE49-F238E27FC236}">
                <a16:creationId xmlns:a16="http://schemas.microsoft.com/office/drawing/2014/main" id="{B6870305-0B55-1F1B-1805-AFB6DA1A02DA}"/>
              </a:ext>
              <a:ext uri="{C183D7F6-B498-43B3-948B-1728B52AA6E4}">
                <adec:decorative xmlns:adec="http://schemas.microsoft.com/office/drawing/2017/decorative" val="1"/>
              </a:ext>
            </a:extLst>
          </p:cNvPr>
          <p:cNvSpPr/>
          <p:nvPr/>
        </p:nvSpPr>
        <p:spPr bwMode="auto">
          <a:xfrm>
            <a:off x="2490563" y="1178558"/>
            <a:ext cx="1988820" cy="3374680"/>
          </a:xfrm>
          <a:prstGeom prst="roundRect">
            <a:avLst>
              <a:gd name="adj" fmla="val 480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9" name="Text Placeholder 5">
            <a:extLst>
              <a:ext uri="{FF2B5EF4-FFF2-40B4-BE49-F238E27FC236}">
                <a16:creationId xmlns:a16="http://schemas.microsoft.com/office/drawing/2014/main" id="{E8CC9532-0788-B14D-BD2C-0AB827FF2A4A}"/>
              </a:ext>
            </a:extLst>
          </p:cNvPr>
          <p:cNvSpPr txBox="1">
            <a:spLocks/>
          </p:cNvSpPr>
          <p:nvPr/>
        </p:nvSpPr>
        <p:spPr>
          <a:xfrm>
            <a:off x="2476263" y="1465959"/>
            <a:ext cx="2017420" cy="25717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spcBef>
                <a:spcPts val="0"/>
              </a:spcBef>
              <a:spcAft>
                <a:spcPts val="600"/>
              </a:spcAft>
              <a:buNone/>
            </a:pPr>
            <a:r>
              <a:rPr lang="en-US" sz="1350" b="1" dirty="0">
                <a:solidFill>
                  <a:srgbClr val="000000"/>
                </a:solidFill>
                <a:latin typeface="Segoe UI" panose="020B0502040204020203" pitchFamily="34" charset="0"/>
                <a:ea typeface="Yu Mincho" panose="02020400000000000000" pitchFamily="18" charset="-128"/>
              </a:rPr>
              <a:t>Data Warehouse</a:t>
            </a:r>
            <a:endParaRPr lang="en-US" sz="1350" b="1" dirty="0">
              <a:solidFill>
                <a:srgbClr val="2A446F"/>
              </a:solidFill>
              <a:latin typeface="Calibri" panose="020F0502020204030204" pitchFamily="34" charset="0"/>
              <a:ea typeface="Calibri" panose="020F0502020204030204" pitchFamily="34" charset="0"/>
              <a:cs typeface="Arial" panose="020B0604020202020204" pitchFamily="34" charset="0"/>
            </a:endParaRPr>
          </a:p>
        </p:txBody>
      </p:sp>
      <p:pic>
        <p:nvPicPr>
          <p:cNvPr id="20" name="Picture 19" descr="Icon of a big building representing a Data Warehouse">
            <a:extLst>
              <a:ext uri="{FF2B5EF4-FFF2-40B4-BE49-F238E27FC236}">
                <a16:creationId xmlns:a16="http://schemas.microsoft.com/office/drawing/2014/main" id="{D28BBB92-7ACB-9029-3D25-721C5B8E9C39}"/>
              </a:ext>
            </a:extLst>
          </p:cNvPr>
          <p:cNvPicPr>
            <a:picLocks noChangeAspect="1"/>
          </p:cNvPicPr>
          <p:nvPr/>
        </p:nvPicPr>
        <p:blipFill>
          <a:blip r:embed="rId5"/>
          <a:stretch>
            <a:fillRect/>
          </a:stretch>
        </p:blipFill>
        <p:spPr>
          <a:xfrm>
            <a:off x="3284948" y="2198124"/>
            <a:ext cx="400050" cy="257175"/>
          </a:xfrm>
          <a:prstGeom prst="rect">
            <a:avLst/>
          </a:prstGeom>
        </p:spPr>
      </p:pic>
      <p:cxnSp>
        <p:nvCxnSpPr>
          <p:cNvPr id="21" name="Straight Arrow Connector 20" descr="A double headed arrow that connects to ">
            <a:extLst>
              <a:ext uri="{FF2B5EF4-FFF2-40B4-BE49-F238E27FC236}">
                <a16:creationId xmlns:a16="http://schemas.microsoft.com/office/drawing/2014/main" id="{448EBE70-B6D6-0230-0BD1-2F4895AEE292}"/>
              </a:ext>
            </a:extLst>
          </p:cNvPr>
          <p:cNvCxnSpPr>
            <a:cxnSpLocks/>
          </p:cNvCxnSpPr>
          <p:nvPr/>
        </p:nvCxnSpPr>
        <p:spPr>
          <a:xfrm>
            <a:off x="3484973" y="2694623"/>
            <a:ext cx="0" cy="589788"/>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Website" descr="Icon of multiple app windows representing organized data">
            <a:extLst>
              <a:ext uri="{FF2B5EF4-FFF2-40B4-BE49-F238E27FC236}">
                <a16:creationId xmlns:a16="http://schemas.microsoft.com/office/drawing/2014/main" id="{2996932E-E653-FEED-BC00-A01A2B932C39}"/>
              </a:ext>
            </a:extLst>
          </p:cNvPr>
          <p:cNvSpPr>
            <a:spLocks noChangeAspect="1" noEditPoints="1"/>
          </p:cNvSpPr>
          <p:nvPr/>
        </p:nvSpPr>
        <p:spPr bwMode="auto">
          <a:xfrm>
            <a:off x="3328437" y="3611364"/>
            <a:ext cx="313072" cy="27432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a:endParaRPr lang="en-US" sz="1324">
              <a:solidFill>
                <a:srgbClr val="2A446F"/>
              </a:solidFill>
              <a:latin typeface="Segoe UI"/>
            </a:endParaRPr>
          </a:p>
        </p:txBody>
      </p:sp>
      <p:sp>
        <p:nvSpPr>
          <p:cNvPr id="44" name="Rounded Rectangle 43">
            <a:extLst>
              <a:ext uri="{FF2B5EF4-FFF2-40B4-BE49-F238E27FC236}">
                <a16:creationId xmlns:a16="http://schemas.microsoft.com/office/drawing/2014/main" id="{1D9B75CF-A382-0D60-D888-BC2388B9A998}"/>
              </a:ext>
              <a:ext uri="{C183D7F6-B498-43B3-948B-1728B52AA6E4}">
                <adec:decorative xmlns:adec="http://schemas.microsoft.com/office/drawing/2017/decorative" val="1"/>
              </a:ext>
            </a:extLst>
          </p:cNvPr>
          <p:cNvSpPr/>
          <p:nvPr/>
        </p:nvSpPr>
        <p:spPr bwMode="auto">
          <a:xfrm>
            <a:off x="4575514" y="1178558"/>
            <a:ext cx="1988820" cy="3374680"/>
          </a:xfrm>
          <a:prstGeom prst="roundRect">
            <a:avLst>
              <a:gd name="adj" fmla="val 480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10" name="Text Placeholder 5">
            <a:extLst>
              <a:ext uri="{FF2B5EF4-FFF2-40B4-BE49-F238E27FC236}">
                <a16:creationId xmlns:a16="http://schemas.microsoft.com/office/drawing/2014/main" id="{102BE1A5-E852-7C4C-93F9-9583E42A0801}"/>
              </a:ext>
            </a:extLst>
          </p:cNvPr>
          <p:cNvSpPr txBox="1">
            <a:spLocks/>
          </p:cNvSpPr>
          <p:nvPr/>
        </p:nvSpPr>
        <p:spPr>
          <a:xfrm>
            <a:off x="4609926" y="1465959"/>
            <a:ext cx="1927742" cy="80178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lnSpc>
                <a:spcPct val="107000"/>
              </a:lnSpc>
              <a:spcBef>
                <a:spcPts val="0"/>
              </a:spcBef>
              <a:spcAft>
                <a:spcPts val="600"/>
              </a:spcAft>
              <a:buNone/>
            </a:pPr>
            <a:r>
              <a:rPr lang="en-US" sz="1350" b="1">
                <a:solidFill>
                  <a:srgbClr val="000000"/>
                </a:solidFill>
                <a:latin typeface="Segoe UI" panose="020B0502040204020203" pitchFamily="34" charset="0"/>
              </a:rPr>
              <a:t>Data Science</a:t>
            </a:r>
            <a:endParaRPr lang="en-US" sz="1350" b="1">
              <a:solidFill>
                <a:srgbClr val="2A446F"/>
              </a:solidFill>
              <a:latin typeface="Segoe UI"/>
              <a:ea typeface="Calibri" panose="020F0502020204030204" pitchFamily="34" charset="0"/>
              <a:cs typeface="Arial" panose="020B0604020202020204" pitchFamily="34" charset="0"/>
            </a:endParaRPr>
          </a:p>
        </p:txBody>
      </p:sp>
      <p:pic>
        <p:nvPicPr>
          <p:cNvPr id="28" name="Picture 27" descr="Icon of two houses representing a Data Lakehouse">
            <a:extLst>
              <a:ext uri="{FF2B5EF4-FFF2-40B4-BE49-F238E27FC236}">
                <a16:creationId xmlns:a16="http://schemas.microsoft.com/office/drawing/2014/main" id="{2B5F6E5D-ED5B-C458-13D8-6684DEA442FB}"/>
              </a:ext>
            </a:extLst>
          </p:cNvPr>
          <p:cNvPicPr>
            <a:picLocks noChangeAspect="1"/>
          </p:cNvPicPr>
          <p:nvPr/>
        </p:nvPicPr>
        <p:blipFill>
          <a:blip r:embed="rId3"/>
          <a:stretch>
            <a:fillRect/>
          </a:stretch>
        </p:blipFill>
        <p:spPr>
          <a:xfrm>
            <a:off x="5369009" y="2121924"/>
            <a:ext cx="409575" cy="333375"/>
          </a:xfrm>
          <a:prstGeom prst="rect">
            <a:avLst/>
          </a:prstGeom>
        </p:spPr>
      </p:pic>
      <p:grpSp>
        <p:nvGrpSpPr>
          <p:cNvPr id="47" name="Group 46" descr="A 2-end double headed arrow that connects to ">
            <a:extLst>
              <a:ext uri="{FF2B5EF4-FFF2-40B4-BE49-F238E27FC236}">
                <a16:creationId xmlns:a16="http://schemas.microsoft.com/office/drawing/2014/main" id="{68E266BF-AEB6-859B-DA12-14791AF6C371}"/>
              </a:ext>
            </a:extLst>
          </p:cNvPr>
          <p:cNvGrpSpPr/>
          <p:nvPr/>
        </p:nvGrpSpPr>
        <p:grpSpPr>
          <a:xfrm>
            <a:off x="5231892" y="2694623"/>
            <a:ext cx="683810" cy="589788"/>
            <a:chOff x="6955712" y="3592830"/>
            <a:chExt cx="911747" cy="786384"/>
          </a:xfrm>
        </p:grpSpPr>
        <p:cxnSp>
          <p:nvCxnSpPr>
            <p:cNvPr id="29" name="Elbow Connector 28">
              <a:extLst>
                <a:ext uri="{FF2B5EF4-FFF2-40B4-BE49-F238E27FC236}">
                  <a16:creationId xmlns:a16="http://schemas.microsoft.com/office/drawing/2014/main" id="{AC42EC44-7972-8A72-21FB-B8A068B481BA}"/>
                </a:ext>
              </a:extLst>
            </p:cNvPr>
            <p:cNvCxnSpPr>
              <a:cxnSpLocks/>
            </p:cNvCxnSpPr>
            <p:nvPr/>
          </p:nvCxnSpPr>
          <p:spPr>
            <a:xfrm rot="5400000">
              <a:off x="6785987" y="3762555"/>
              <a:ext cx="786384" cy="446933"/>
            </a:xfrm>
            <a:prstGeom prst="bentConnector3">
              <a:avLst>
                <a:gd name="adj1" fmla="val 50000"/>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81C2373-D370-85D7-6ACF-FEE1C3125DFF}"/>
                </a:ext>
              </a:extLst>
            </p:cNvPr>
            <p:cNvCxnSpPr>
              <a:cxnSpLocks/>
            </p:cNvCxnSpPr>
            <p:nvPr/>
          </p:nvCxnSpPr>
          <p:spPr>
            <a:xfrm rot="16200000" flipH="1">
              <a:off x="7241860" y="3753614"/>
              <a:ext cx="786384" cy="464815"/>
            </a:xfrm>
            <a:prstGeom prst="bentConnector3">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6" descr="Icon of box representing Models">
            <a:extLst>
              <a:ext uri="{FF2B5EF4-FFF2-40B4-BE49-F238E27FC236}">
                <a16:creationId xmlns:a16="http://schemas.microsoft.com/office/drawing/2014/main" id="{2590F03D-91FD-D587-EAB5-282676E2F7CD}"/>
              </a:ext>
            </a:extLst>
          </p:cNvPr>
          <p:cNvPicPr>
            <a:picLocks noChangeAspect="1"/>
          </p:cNvPicPr>
          <p:nvPr/>
        </p:nvPicPr>
        <p:blipFill>
          <a:blip r:embed="rId6"/>
          <a:stretch>
            <a:fillRect/>
          </a:stretch>
        </p:blipFill>
        <p:spPr>
          <a:xfrm>
            <a:off x="5092587" y="3514209"/>
            <a:ext cx="333375" cy="371475"/>
          </a:xfrm>
          <a:prstGeom prst="rect">
            <a:avLst/>
          </a:prstGeom>
        </p:spPr>
      </p:pic>
      <p:sp>
        <p:nvSpPr>
          <p:cNvPr id="24" name="Beaker_F196" descr="Icon of a scientific flask with liquid in it representing experiments">
            <a:extLst>
              <a:ext uri="{FF2B5EF4-FFF2-40B4-BE49-F238E27FC236}">
                <a16:creationId xmlns:a16="http://schemas.microsoft.com/office/drawing/2014/main" id="{7C006FD9-412E-25C8-346B-CD57B848DD5F}"/>
              </a:ext>
            </a:extLst>
          </p:cNvPr>
          <p:cNvSpPr>
            <a:spLocks noChangeAspect="1" noEditPoints="1"/>
          </p:cNvSpPr>
          <p:nvPr/>
        </p:nvSpPr>
        <p:spPr bwMode="auto">
          <a:xfrm>
            <a:off x="5817589" y="3562787"/>
            <a:ext cx="237416" cy="27432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a:endParaRPr lang="en-US" sz="1324">
              <a:solidFill>
                <a:srgbClr val="2A446F"/>
              </a:solidFill>
              <a:latin typeface="Segoe UI"/>
            </a:endParaRPr>
          </a:p>
        </p:txBody>
      </p:sp>
      <p:sp>
        <p:nvSpPr>
          <p:cNvPr id="45" name="Rounded Rectangle 44">
            <a:extLst>
              <a:ext uri="{FF2B5EF4-FFF2-40B4-BE49-F238E27FC236}">
                <a16:creationId xmlns:a16="http://schemas.microsoft.com/office/drawing/2014/main" id="{6810ACA8-DD16-3AF9-34DD-C1C0114745B1}"/>
              </a:ext>
              <a:ext uri="{C183D7F6-B498-43B3-948B-1728B52AA6E4}">
                <adec:decorative xmlns:adec="http://schemas.microsoft.com/office/drawing/2017/decorative" val="1"/>
              </a:ext>
            </a:extLst>
          </p:cNvPr>
          <p:cNvSpPr/>
          <p:nvPr/>
        </p:nvSpPr>
        <p:spPr bwMode="auto">
          <a:xfrm>
            <a:off x="6659342" y="1178558"/>
            <a:ext cx="1988820" cy="3374680"/>
          </a:xfrm>
          <a:prstGeom prst="roundRect">
            <a:avLst>
              <a:gd name="adj" fmla="val 480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solidFill>
                <a:srgbClr val="FFFFFF"/>
              </a:solidFill>
              <a:latin typeface="Segoe UI"/>
              <a:ea typeface="Segoe UI" pitchFamily="34" charset="0"/>
              <a:cs typeface="Segoe UI" pitchFamily="34" charset="0"/>
            </a:endParaRPr>
          </a:p>
        </p:txBody>
      </p:sp>
      <p:sp>
        <p:nvSpPr>
          <p:cNvPr id="4" name="Text Placeholder 5">
            <a:extLst>
              <a:ext uri="{FF2B5EF4-FFF2-40B4-BE49-F238E27FC236}">
                <a16:creationId xmlns:a16="http://schemas.microsoft.com/office/drawing/2014/main" id="{F3831940-0BD2-B8F8-5C8D-EEAFDC5742C1}"/>
              </a:ext>
            </a:extLst>
          </p:cNvPr>
          <p:cNvSpPr txBox="1">
            <a:spLocks/>
          </p:cNvSpPr>
          <p:nvPr/>
        </p:nvSpPr>
        <p:spPr>
          <a:xfrm>
            <a:off x="6637531" y="1449629"/>
            <a:ext cx="2017421" cy="80178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99557">
              <a:lnSpc>
                <a:spcPct val="107000"/>
              </a:lnSpc>
              <a:spcBef>
                <a:spcPts val="0"/>
              </a:spcBef>
              <a:spcAft>
                <a:spcPts val="600"/>
              </a:spcAft>
              <a:buNone/>
            </a:pPr>
            <a:r>
              <a:rPr lang="en-US" sz="1350" b="1" dirty="0">
                <a:solidFill>
                  <a:srgbClr val="000000"/>
                </a:solidFill>
                <a:latin typeface="Segoe UI" panose="020B0502040204020203" pitchFamily="34" charset="0"/>
              </a:rPr>
              <a:t>Real Time Analytics</a:t>
            </a:r>
            <a:endParaRPr lang="en-US" sz="1350" b="1" dirty="0">
              <a:solidFill>
                <a:srgbClr val="000000"/>
              </a:solidFill>
              <a:latin typeface="Segoe UI"/>
              <a:ea typeface="Yu Mincho" panose="02020400000000000000" pitchFamily="18" charset="-128"/>
              <a:cs typeface="Arial" panose="020B0604020202020204" pitchFamily="34" charset="0"/>
            </a:endParaRPr>
          </a:p>
        </p:txBody>
      </p:sp>
      <p:sp>
        <p:nvSpPr>
          <p:cNvPr id="33" name="Database_EFC7" descr="Icon of a cylinder representing a data base">
            <a:extLst>
              <a:ext uri="{FF2B5EF4-FFF2-40B4-BE49-F238E27FC236}">
                <a16:creationId xmlns:a16="http://schemas.microsoft.com/office/drawing/2014/main" id="{07EFFF9C-B300-27D1-6872-8226BE8BD889}"/>
              </a:ext>
            </a:extLst>
          </p:cNvPr>
          <p:cNvSpPr>
            <a:spLocks noChangeAspect="1" noEditPoints="1"/>
          </p:cNvSpPr>
          <p:nvPr/>
        </p:nvSpPr>
        <p:spPr bwMode="auto">
          <a:xfrm>
            <a:off x="7527530" y="2146689"/>
            <a:ext cx="237422" cy="30861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a:endParaRPr lang="en-US" sz="1324">
              <a:solidFill>
                <a:srgbClr val="2A446F"/>
              </a:solidFill>
              <a:latin typeface="Segoe UI"/>
            </a:endParaRPr>
          </a:p>
        </p:txBody>
      </p:sp>
      <p:cxnSp>
        <p:nvCxnSpPr>
          <p:cNvPr id="34" name="Straight Arrow Connector 33" descr="A arrow that connects to ">
            <a:extLst>
              <a:ext uri="{FF2B5EF4-FFF2-40B4-BE49-F238E27FC236}">
                <a16:creationId xmlns:a16="http://schemas.microsoft.com/office/drawing/2014/main" id="{A1A2EDDF-844F-57FC-56BE-79853CDA662F}"/>
              </a:ext>
            </a:extLst>
          </p:cNvPr>
          <p:cNvCxnSpPr>
            <a:cxnSpLocks/>
          </p:cNvCxnSpPr>
          <p:nvPr/>
        </p:nvCxnSpPr>
        <p:spPr>
          <a:xfrm>
            <a:off x="7646241" y="2696115"/>
            <a:ext cx="0" cy="588296"/>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2" name="Picture 31" descr="Icon of a house representing a Data Lakehouse">
            <a:extLst>
              <a:ext uri="{FF2B5EF4-FFF2-40B4-BE49-F238E27FC236}">
                <a16:creationId xmlns:a16="http://schemas.microsoft.com/office/drawing/2014/main" id="{7DB2443A-356A-A88F-162D-F83C51C1DE70}"/>
              </a:ext>
            </a:extLst>
          </p:cNvPr>
          <p:cNvPicPr>
            <a:picLocks noChangeAspect="1"/>
          </p:cNvPicPr>
          <p:nvPr/>
        </p:nvPicPr>
        <p:blipFill>
          <a:blip r:embed="rId7"/>
          <a:stretch>
            <a:fillRect/>
          </a:stretch>
        </p:blipFill>
        <p:spPr>
          <a:xfrm>
            <a:off x="7241578" y="3599934"/>
            <a:ext cx="314325" cy="285750"/>
          </a:xfrm>
          <a:prstGeom prst="rect">
            <a:avLst/>
          </a:prstGeom>
        </p:spPr>
      </p:pic>
      <p:pic>
        <p:nvPicPr>
          <p:cNvPr id="31" name="Picture 30" descr="Icon of a big building representing a Data Warehouse">
            <a:extLst>
              <a:ext uri="{FF2B5EF4-FFF2-40B4-BE49-F238E27FC236}">
                <a16:creationId xmlns:a16="http://schemas.microsoft.com/office/drawing/2014/main" id="{45755494-1649-F83D-DBC8-32DB3F7342C8}"/>
              </a:ext>
            </a:extLst>
          </p:cNvPr>
          <p:cNvPicPr>
            <a:picLocks noChangeAspect="1"/>
          </p:cNvPicPr>
          <p:nvPr/>
        </p:nvPicPr>
        <p:blipFill>
          <a:blip r:embed="rId5"/>
          <a:stretch>
            <a:fillRect/>
          </a:stretch>
        </p:blipFill>
        <p:spPr>
          <a:xfrm>
            <a:off x="7650854" y="3628509"/>
            <a:ext cx="400050" cy="257175"/>
          </a:xfrm>
          <a:prstGeom prst="rect">
            <a:avLst/>
          </a:prstGeom>
        </p:spPr>
      </p:pic>
      <p:sp>
        <p:nvSpPr>
          <p:cNvPr id="6" name="TextBox 5">
            <a:extLst>
              <a:ext uri="{FF2B5EF4-FFF2-40B4-BE49-F238E27FC236}">
                <a16:creationId xmlns:a16="http://schemas.microsoft.com/office/drawing/2014/main" id="{1586AA68-26F9-75FF-9C86-F94B0935F8AA}"/>
              </a:ext>
            </a:extLst>
          </p:cNvPr>
          <p:cNvSpPr txBox="1"/>
          <p:nvPr/>
        </p:nvSpPr>
        <p:spPr>
          <a:xfrm>
            <a:off x="2286000" y="2423126"/>
            <a:ext cx="4572000" cy="300082"/>
          </a:xfrm>
          <a:prstGeom prst="rect">
            <a:avLst/>
          </a:prstGeom>
          <a:noFill/>
        </p:spPr>
        <p:txBody>
          <a:bodyPr wrap="square">
            <a:spAutoFit/>
          </a:bodyPr>
          <a:lstStyle/>
          <a:p>
            <a:r>
              <a:rPr lang="en-US" dirty="0"/>
              <a:t> </a:t>
            </a:r>
          </a:p>
        </p:txBody>
      </p:sp>
      <p:sp>
        <p:nvSpPr>
          <p:cNvPr id="11" name="TextBox 10">
            <a:extLst>
              <a:ext uri="{FF2B5EF4-FFF2-40B4-BE49-F238E27FC236}">
                <a16:creationId xmlns:a16="http://schemas.microsoft.com/office/drawing/2014/main" id="{CBF01DBD-2B48-63EA-424F-D3CFE96FDC9C}"/>
              </a:ext>
            </a:extLst>
          </p:cNvPr>
          <p:cNvSpPr txBox="1"/>
          <p:nvPr/>
        </p:nvSpPr>
        <p:spPr>
          <a:xfrm>
            <a:off x="2286000" y="2423126"/>
            <a:ext cx="4572000" cy="300082"/>
          </a:xfrm>
          <a:prstGeom prst="rect">
            <a:avLst/>
          </a:prstGeom>
          <a:noFill/>
        </p:spPr>
        <p:txBody>
          <a:bodyPr wrap="square">
            <a:spAutoFit/>
          </a:bodyPr>
          <a:lstStyle/>
          <a:p>
            <a:r>
              <a:rPr lang="en-US" dirty="0"/>
              <a:t> </a:t>
            </a:r>
          </a:p>
        </p:txBody>
      </p:sp>
    </p:spTree>
    <p:extLst>
      <p:ext uri="{BB962C8B-B14F-4D97-AF65-F5344CB8AC3E}">
        <p14:creationId xmlns:p14="http://schemas.microsoft.com/office/powerpoint/2010/main" val="1799733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anim calcmode="lin" valueType="num">
                                      <p:cBhvr>
                                        <p:cTn id="14" dur="500" fill="hold"/>
                                        <p:tgtEl>
                                          <p:spTgt spid="9"/>
                                        </p:tgtEl>
                                        <p:attrNameLst>
                                          <p:attrName>ppt_x</p:attrName>
                                        </p:attrNameLst>
                                      </p:cBhvr>
                                      <p:tavLst>
                                        <p:tav tm="0">
                                          <p:val>
                                            <p:strVal val="#ppt_x"/>
                                          </p:val>
                                        </p:tav>
                                        <p:tav tm="100000">
                                          <p:val>
                                            <p:strVal val="#ppt_x"/>
                                          </p:val>
                                        </p:tav>
                                      </p:tavLst>
                                    </p:anim>
                                    <p:anim calcmode="lin" valueType="num">
                                      <p:cBhvr>
                                        <p:cTn id="15" dur="5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anim calcmode="lin" valueType="num">
                                      <p:cBhvr>
                                        <p:cTn id="20" dur="500" fill="hold"/>
                                        <p:tgtEl>
                                          <p:spTgt spid="10"/>
                                        </p:tgtEl>
                                        <p:attrNameLst>
                                          <p:attrName>ppt_x</p:attrName>
                                        </p:attrNameLst>
                                      </p:cBhvr>
                                      <p:tavLst>
                                        <p:tav tm="0">
                                          <p:val>
                                            <p:strVal val="#ppt_x"/>
                                          </p:val>
                                        </p:tav>
                                        <p:tav tm="100000">
                                          <p:val>
                                            <p:strVal val="#ppt_x"/>
                                          </p:val>
                                        </p:tav>
                                      </p:tavLst>
                                    </p:anim>
                                    <p:anim calcmode="lin" valueType="num">
                                      <p:cBhvr>
                                        <p:cTn id="21" dur="5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anim calcmode="lin" valueType="num">
                                      <p:cBhvr>
                                        <p:cTn id="26" dur="500" fill="hold"/>
                                        <p:tgtEl>
                                          <p:spTgt spid="4"/>
                                        </p:tgtEl>
                                        <p:attrNameLst>
                                          <p:attrName>ppt_x</p:attrName>
                                        </p:attrNameLst>
                                      </p:cBhvr>
                                      <p:tavLst>
                                        <p:tav tm="0">
                                          <p:val>
                                            <p:strVal val="#ppt_x"/>
                                          </p:val>
                                        </p:tav>
                                        <p:tav tm="100000">
                                          <p:val>
                                            <p:strVal val="#ppt_x"/>
                                          </p:val>
                                        </p:tav>
                                      </p:tavLst>
                                    </p:anim>
                                    <p:anim calcmode="lin" valueType="num">
                                      <p:cBhvr>
                                        <p:cTn id="27"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dirty="0">
                <a:solidFill>
                  <a:srgbClr val="117865"/>
                </a:solidFill>
              </a:rPr>
              <a:t>Data warehouse</a:t>
            </a:r>
          </a:p>
        </p:txBody>
      </p:sp>
      <p:sp>
        <p:nvSpPr>
          <p:cNvPr id="35" name="TextBox 34">
            <a:extLst>
              <a:ext uri="{FF2B5EF4-FFF2-40B4-BE49-F238E27FC236}">
                <a16:creationId xmlns:a16="http://schemas.microsoft.com/office/drawing/2014/main" id="{A551D365-F6B8-6051-9853-8CC6FB1F9E35}"/>
              </a:ext>
            </a:extLst>
          </p:cNvPr>
          <p:cNvSpPr txBox="1"/>
          <p:nvPr/>
        </p:nvSpPr>
        <p:spPr>
          <a:xfrm>
            <a:off x="887635" y="1330445"/>
            <a:ext cx="1092480" cy="230832"/>
          </a:xfrm>
          <a:prstGeom prst="rect">
            <a:avLst/>
          </a:prstGeom>
          <a:noFill/>
        </p:spPr>
        <p:txBody>
          <a:bodyPr wrap="none" lIns="0" tIns="0" rIns="0" bIns="0" rtlCol="0">
            <a:spAutoFit/>
          </a:bodyPr>
          <a:lstStyle/>
          <a:p>
            <a:pPr algn="ctr" defTabSz="685775"/>
            <a:r>
              <a:rPr lang="en-US" sz="1500" b="1" dirty="0">
                <a:solidFill>
                  <a:srgbClr val="52C7AA"/>
                </a:solidFill>
                <a:latin typeface="Segoe UI"/>
              </a:rPr>
              <a:t>Data Source</a:t>
            </a:r>
          </a:p>
        </p:txBody>
      </p:sp>
      <p:pic>
        <p:nvPicPr>
          <p:cNvPr id="45" name="Picture 44" descr="Icon representing data silos">
            <a:extLst>
              <a:ext uri="{FF2B5EF4-FFF2-40B4-BE49-F238E27FC236}">
                <a16:creationId xmlns:a16="http://schemas.microsoft.com/office/drawing/2014/main" id="{8CFA652D-B181-0A1A-41F8-17A390A573D1}"/>
              </a:ext>
            </a:extLst>
          </p:cNvPr>
          <p:cNvPicPr>
            <a:picLocks noChangeAspect="1"/>
          </p:cNvPicPr>
          <p:nvPr/>
        </p:nvPicPr>
        <p:blipFill>
          <a:blip r:embed="rId3"/>
          <a:stretch>
            <a:fillRect/>
          </a:stretch>
        </p:blipFill>
        <p:spPr>
          <a:xfrm>
            <a:off x="1286237" y="1969961"/>
            <a:ext cx="295275" cy="238125"/>
          </a:xfrm>
          <a:prstGeom prst="rect">
            <a:avLst/>
          </a:prstGeom>
        </p:spPr>
      </p:pic>
      <p:sp>
        <p:nvSpPr>
          <p:cNvPr id="46" name="TextBox 45">
            <a:extLst>
              <a:ext uri="{FF2B5EF4-FFF2-40B4-BE49-F238E27FC236}">
                <a16:creationId xmlns:a16="http://schemas.microsoft.com/office/drawing/2014/main" id="{962C98EB-8AE2-3B6B-89EC-864DC372EEEA}"/>
              </a:ext>
            </a:extLst>
          </p:cNvPr>
          <p:cNvSpPr txBox="1"/>
          <p:nvPr/>
        </p:nvSpPr>
        <p:spPr>
          <a:xfrm>
            <a:off x="854005" y="2364371"/>
            <a:ext cx="1159741" cy="184666"/>
          </a:xfrm>
          <a:prstGeom prst="rect">
            <a:avLst/>
          </a:prstGeom>
          <a:noFill/>
        </p:spPr>
        <p:txBody>
          <a:bodyPr wrap="none" lIns="0" tIns="0" rIns="0" bIns="0" rtlCol="0">
            <a:spAutoFit/>
          </a:bodyPr>
          <a:lstStyle/>
          <a:p>
            <a:pPr algn="ctr" defTabSz="685775"/>
            <a:r>
              <a:rPr lang="en-US" sz="1200">
                <a:solidFill>
                  <a:srgbClr val="2F2F2F"/>
                </a:solidFill>
                <a:latin typeface="Segoe UI"/>
              </a:rPr>
              <a:t>Shortcut Enabled</a:t>
            </a:r>
          </a:p>
        </p:txBody>
      </p:sp>
      <p:pic>
        <p:nvPicPr>
          <p:cNvPr id="40" name="Picture 39" descr="Icon representing data silos">
            <a:extLst>
              <a:ext uri="{FF2B5EF4-FFF2-40B4-BE49-F238E27FC236}">
                <a16:creationId xmlns:a16="http://schemas.microsoft.com/office/drawing/2014/main" id="{66B1343B-5164-BC3B-DC64-A59B123C7232}"/>
              </a:ext>
            </a:extLst>
          </p:cNvPr>
          <p:cNvPicPr>
            <a:picLocks noChangeAspect="1"/>
          </p:cNvPicPr>
          <p:nvPr/>
        </p:nvPicPr>
        <p:blipFill>
          <a:blip r:embed="rId3"/>
          <a:stretch>
            <a:fillRect/>
          </a:stretch>
        </p:blipFill>
        <p:spPr>
          <a:xfrm>
            <a:off x="1286237" y="3031352"/>
            <a:ext cx="295275" cy="238125"/>
          </a:xfrm>
          <a:prstGeom prst="rect">
            <a:avLst/>
          </a:prstGeom>
        </p:spPr>
      </p:pic>
      <p:sp>
        <p:nvSpPr>
          <p:cNvPr id="41" name="TextBox 40">
            <a:extLst>
              <a:ext uri="{FF2B5EF4-FFF2-40B4-BE49-F238E27FC236}">
                <a16:creationId xmlns:a16="http://schemas.microsoft.com/office/drawing/2014/main" id="{BB34C5BF-D304-C809-8202-264C3700FDC2}"/>
              </a:ext>
            </a:extLst>
          </p:cNvPr>
          <p:cNvSpPr txBox="1"/>
          <p:nvPr/>
        </p:nvSpPr>
        <p:spPr>
          <a:xfrm>
            <a:off x="748075" y="3434776"/>
            <a:ext cx="1371600" cy="369332"/>
          </a:xfrm>
          <a:prstGeom prst="rect">
            <a:avLst/>
          </a:prstGeom>
          <a:noFill/>
        </p:spPr>
        <p:txBody>
          <a:bodyPr wrap="square" lIns="0" tIns="0" rIns="0" bIns="0" rtlCol="0">
            <a:spAutoFit/>
          </a:bodyPr>
          <a:lstStyle/>
          <a:p>
            <a:pPr algn="ctr" defTabSz="685775"/>
            <a:r>
              <a:rPr lang="en-US" sz="1200">
                <a:solidFill>
                  <a:srgbClr val="2F2F2F"/>
                </a:solidFill>
                <a:latin typeface="Segoe UI"/>
              </a:rPr>
              <a:t>Structured / Unstructured</a:t>
            </a:r>
          </a:p>
        </p:txBody>
      </p:sp>
      <p:sp>
        <p:nvSpPr>
          <p:cNvPr id="47" name="TextBox 46">
            <a:extLst>
              <a:ext uri="{FF2B5EF4-FFF2-40B4-BE49-F238E27FC236}">
                <a16:creationId xmlns:a16="http://schemas.microsoft.com/office/drawing/2014/main" id="{EA114D60-6EA1-EBA4-E48D-8B7484C04729}"/>
              </a:ext>
            </a:extLst>
          </p:cNvPr>
          <p:cNvSpPr txBox="1"/>
          <p:nvPr/>
        </p:nvSpPr>
        <p:spPr>
          <a:xfrm>
            <a:off x="3128307" y="1317794"/>
            <a:ext cx="849592" cy="230832"/>
          </a:xfrm>
          <a:prstGeom prst="rect">
            <a:avLst/>
          </a:prstGeom>
          <a:noFill/>
        </p:spPr>
        <p:txBody>
          <a:bodyPr wrap="none" lIns="0" tIns="0" rIns="0" bIns="0" rtlCol="0">
            <a:spAutoFit/>
          </a:bodyPr>
          <a:lstStyle/>
          <a:p>
            <a:pPr algn="ctr" defTabSz="685775"/>
            <a:r>
              <a:rPr lang="en-US" sz="1500" b="1" dirty="0">
                <a:solidFill>
                  <a:srgbClr val="52C7AA"/>
                </a:solidFill>
                <a:latin typeface="Segoe UI"/>
              </a:rPr>
              <a:t>Ingestion</a:t>
            </a:r>
          </a:p>
        </p:txBody>
      </p:sp>
      <p:pic>
        <p:nvPicPr>
          <p:cNvPr id="33" name="Picture 32" descr="Icon representing connection">
            <a:extLst>
              <a:ext uri="{FF2B5EF4-FFF2-40B4-BE49-F238E27FC236}">
                <a16:creationId xmlns:a16="http://schemas.microsoft.com/office/drawing/2014/main" id="{84008536-FEF2-37D9-B7D7-D8A856B9C4F1}"/>
              </a:ext>
            </a:extLst>
          </p:cNvPr>
          <p:cNvPicPr>
            <a:picLocks noChangeAspect="1"/>
          </p:cNvPicPr>
          <p:nvPr/>
        </p:nvPicPr>
        <p:blipFill>
          <a:blip r:embed="rId4"/>
          <a:stretch>
            <a:fillRect/>
          </a:stretch>
        </p:blipFill>
        <p:spPr>
          <a:xfrm>
            <a:off x="3405464" y="1969961"/>
            <a:ext cx="295275" cy="2286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3295821" y="2364371"/>
            <a:ext cx="519373" cy="184666"/>
          </a:xfrm>
          <a:prstGeom prst="rect">
            <a:avLst/>
          </a:prstGeom>
          <a:noFill/>
        </p:spPr>
        <p:txBody>
          <a:bodyPr wrap="none" lIns="0" tIns="0" rIns="0" bIns="0" rtlCol="0">
            <a:spAutoFit/>
          </a:bodyPr>
          <a:lstStyle/>
          <a:p>
            <a:pPr defTabSz="685775"/>
            <a:r>
              <a:rPr lang="en-US" sz="1200" dirty="0">
                <a:solidFill>
                  <a:srgbClr val="2F2F2F"/>
                </a:solidFill>
                <a:latin typeface="Segoe UI"/>
              </a:rPr>
              <a:t>Mounts</a:t>
            </a:r>
          </a:p>
        </p:txBody>
      </p:sp>
      <p:pic>
        <p:nvPicPr>
          <p:cNvPr id="206" name="Picture 205" descr="Icon representing organizing data with a computer">
            <a:extLst>
              <a:ext uri="{FF2B5EF4-FFF2-40B4-BE49-F238E27FC236}">
                <a16:creationId xmlns:a16="http://schemas.microsoft.com/office/drawing/2014/main" id="{A102669B-D590-CA51-FABA-63AF5F77FE51}"/>
              </a:ext>
            </a:extLst>
          </p:cNvPr>
          <p:cNvPicPr>
            <a:picLocks noChangeAspect="1"/>
          </p:cNvPicPr>
          <p:nvPr/>
        </p:nvPicPr>
        <p:blipFill>
          <a:blip r:embed="rId5"/>
          <a:stretch>
            <a:fillRect/>
          </a:stretch>
        </p:blipFill>
        <p:spPr>
          <a:xfrm>
            <a:off x="3400702" y="3029948"/>
            <a:ext cx="304800" cy="323850"/>
          </a:xfrm>
          <a:prstGeom prst="rect">
            <a:avLst/>
          </a:prstGeom>
        </p:spPr>
      </p:pic>
      <p:sp>
        <p:nvSpPr>
          <p:cNvPr id="27" name="TextBox 26">
            <a:extLst>
              <a:ext uri="{FF2B5EF4-FFF2-40B4-BE49-F238E27FC236}">
                <a16:creationId xmlns:a16="http://schemas.microsoft.com/office/drawing/2014/main" id="{1B507AC4-D3FD-203E-7EA9-BA95875DC471}"/>
              </a:ext>
            </a:extLst>
          </p:cNvPr>
          <p:cNvSpPr txBox="1"/>
          <p:nvPr/>
        </p:nvSpPr>
        <p:spPr>
          <a:xfrm>
            <a:off x="2971081" y="3434776"/>
            <a:ext cx="1164041" cy="369332"/>
          </a:xfrm>
          <a:prstGeom prst="rect">
            <a:avLst/>
          </a:prstGeom>
          <a:noFill/>
        </p:spPr>
        <p:txBody>
          <a:bodyPr wrap="square" lIns="0" tIns="0" rIns="0" bIns="0" rtlCol="0">
            <a:spAutoFit/>
          </a:bodyPr>
          <a:lstStyle/>
          <a:p>
            <a:pPr algn="ctr" defTabSz="685775"/>
            <a:r>
              <a:rPr lang="en-US" sz="1200" dirty="0">
                <a:solidFill>
                  <a:srgbClr val="2F2F2F"/>
                </a:solidFill>
                <a:latin typeface="Segoe UI"/>
              </a:rPr>
              <a:t>Pipelines &amp; Dataflows</a:t>
            </a:r>
          </a:p>
        </p:txBody>
      </p:sp>
      <p:cxnSp>
        <p:nvCxnSpPr>
          <p:cNvPr id="78" name="Straight Arrow Connector 77" descr="A arrow connecting Shortcut Enabled to Mounts">
            <a:extLst>
              <a:ext uri="{FF2B5EF4-FFF2-40B4-BE49-F238E27FC236}">
                <a16:creationId xmlns:a16="http://schemas.microsoft.com/office/drawing/2014/main" id="{02C758B8-34D8-371B-8DA0-857BA3F15939}"/>
              </a:ext>
            </a:extLst>
          </p:cNvPr>
          <p:cNvCxnSpPr/>
          <p:nvPr/>
        </p:nvCxnSpPr>
        <p:spPr>
          <a:xfrm>
            <a:off x="2273157" y="2456492"/>
            <a:ext cx="662684"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descr="A arrow connecting Structured / Unstructured to Pipelines &amp; Dataflows">
            <a:extLst>
              <a:ext uri="{FF2B5EF4-FFF2-40B4-BE49-F238E27FC236}">
                <a16:creationId xmlns:a16="http://schemas.microsoft.com/office/drawing/2014/main" id="{EDDFC22A-E379-D663-F48B-B5A39FCBE81B}"/>
              </a:ext>
            </a:extLst>
          </p:cNvPr>
          <p:cNvCxnSpPr/>
          <p:nvPr/>
        </p:nvCxnSpPr>
        <p:spPr>
          <a:xfrm>
            <a:off x="2273157" y="3622646"/>
            <a:ext cx="662684"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E896B19-C628-3268-891F-664578CD54BE}"/>
              </a:ext>
            </a:extLst>
          </p:cNvPr>
          <p:cNvSpPr txBox="1"/>
          <p:nvPr/>
        </p:nvSpPr>
        <p:spPr>
          <a:xfrm>
            <a:off x="5434139" y="1330445"/>
            <a:ext cx="474553" cy="230832"/>
          </a:xfrm>
          <a:prstGeom prst="rect">
            <a:avLst/>
          </a:prstGeom>
          <a:noFill/>
        </p:spPr>
        <p:txBody>
          <a:bodyPr wrap="none" lIns="0" tIns="0" rIns="0" bIns="0" rtlCol="0">
            <a:spAutoFit/>
          </a:bodyPr>
          <a:lstStyle/>
          <a:p>
            <a:pPr algn="ctr" defTabSz="685775"/>
            <a:r>
              <a:rPr lang="en-US" sz="1500" b="1" dirty="0">
                <a:solidFill>
                  <a:srgbClr val="52C7AA"/>
                </a:solidFill>
                <a:latin typeface="Segoe UI"/>
              </a:rPr>
              <a:t>Store</a:t>
            </a:r>
          </a:p>
        </p:txBody>
      </p:sp>
      <p:pic>
        <p:nvPicPr>
          <p:cNvPr id="32" name="Picture 31" descr="Icon of a big building representing a Data Warehouse">
            <a:extLst>
              <a:ext uri="{FF2B5EF4-FFF2-40B4-BE49-F238E27FC236}">
                <a16:creationId xmlns:a16="http://schemas.microsoft.com/office/drawing/2014/main" id="{4ECBBA5F-4363-55B7-FA97-B854E43C5699}"/>
              </a:ext>
            </a:extLst>
          </p:cNvPr>
          <p:cNvPicPr>
            <a:picLocks noChangeAspect="1"/>
          </p:cNvPicPr>
          <p:nvPr/>
        </p:nvPicPr>
        <p:blipFill>
          <a:blip r:embed="rId6"/>
          <a:stretch>
            <a:fillRect/>
          </a:stretch>
        </p:blipFill>
        <p:spPr>
          <a:xfrm>
            <a:off x="5465907" y="1969961"/>
            <a:ext cx="400050" cy="257175"/>
          </a:xfrm>
          <a:prstGeom prst="rect">
            <a:avLst/>
          </a:prstGeom>
        </p:spPr>
      </p:pic>
      <p:sp>
        <p:nvSpPr>
          <p:cNvPr id="17" name="TextBox 16">
            <a:extLst>
              <a:ext uri="{FF2B5EF4-FFF2-40B4-BE49-F238E27FC236}">
                <a16:creationId xmlns:a16="http://schemas.microsoft.com/office/drawing/2014/main" id="{FC71AD0A-325C-87F8-6492-28874F313711}"/>
              </a:ext>
            </a:extLst>
          </p:cNvPr>
          <p:cNvSpPr txBox="1"/>
          <p:nvPr/>
        </p:nvSpPr>
        <p:spPr>
          <a:xfrm>
            <a:off x="5115037" y="2364371"/>
            <a:ext cx="1115947" cy="184666"/>
          </a:xfrm>
          <a:prstGeom prst="rect">
            <a:avLst/>
          </a:prstGeom>
          <a:noFill/>
        </p:spPr>
        <p:txBody>
          <a:bodyPr wrap="none" lIns="0" tIns="0" rIns="0" bIns="0" rtlCol="0">
            <a:spAutoFit/>
          </a:bodyPr>
          <a:lstStyle/>
          <a:p>
            <a:pPr defTabSz="685775"/>
            <a:r>
              <a:rPr lang="en-US" sz="1200" dirty="0">
                <a:solidFill>
                  <a:srgbClr val="2F2F2F"/>
                </a:solidFill>
                <a:latin typeface="Segoe UI"/>
              </a:rPr>
              <a:t>Data Warehouse</a:t>
            </a:r>
          </a:p>
        </p:txBody>
      </p:sp>
      <p:cxnSp>
        <p:nvCxnSpPr>
          <p:cNvPr id="84" name="Straight Arrow Connector 83" descr="A double-headed arrow connecting Data Warehouses to Procedures">
            <a:extLst>
              <a:ext uri="{FF2B5EF4-FFF2-40B4-BE49-F238E27FC236}">
                <a16:creationId xmlns:a16="http://schemas.microsoft.com/office/drawing/2014/main" id="{63995D67-5FD2-F455-CEC9-20476366E67D}"/>
              </a:ext>
            </a:extLst>
          </p:cNvPr>
          <p:cNvCxnSpPr/>
          <p:nvPr/>
        </p:nvCxnSpPr>
        <p:spPr>
          <a:xfrm>
            <a:off x="5650787" y="2715887"/>
            <a:ext cx="0" cy="637911"/>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Website" descr="Icon of multiple app windows representing organized data">
            <a:extLst>
              <a:ext uri="{FF2B5EF4-FFF2-40B4-BE49-F238E27FC236}">
                <a16:creationId xmlns:a16="http://schemas.microsoft.com/office/drawing/2014/main" id="{F10F9FF6-61F4-252E-050F-B4A9BF2CA545}"/>
              </a:ext>
            </a:extLst>
          </p:cNvPr>
          <p:cNvSpPr>
            <a:spLocks noChangeAspect="1" noEditPoints="1"/>
          </p:cNvSpPr>
          <p:nvPr/>
        </p:nvSpPr>
        <p:spPr bwMode="auto">
          <a:xfrm>
            <a:off x="5494251" y="3555852"/>
            <a:ext cx="313072" cy="27432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a:endParaRPr lang="en-US" sz="1324">
              <a:solidFill>
                <a:srgbClr val="2A446F"/>
              </a:solidFill>
              <a:latin typeface="Segoe UI"/>
            </a:endParaRPr>
          </a:p>
        </p:txBody>
      </p:sp>
      <p:sp>
        <p:nvSpPr>
          <p:cNvPr id="85" name="TextBox 84">
            <a:extLst>
              <a:ext uri="{FF2B5EF4-FFF2-40B4-BE49-F238E27FC236}">
                <a16:creationId xmlns:a16="http://schemas.microsoft.com/office/drawing/2014/main" id="{BDAC59CF-CF57-5BB0-5530-8C025E5B9637}"/>
              </a:ext>
            </a:extLst>
          </p:cNvPr>
          <p:cNvSpPr txBox="1"/>
          <p:nvPr/>
        </p:nvSpPr>
        <p:spPr>
          <a:xfrm>
            <a:off x="5188256" y="3959222"/>
            <a:ext cx="925446" cy="230832"/>
          </a:xfrm>
          <a:prstGeom prst="rect">
            <a:avLst/>
          </a:prstGeom>
          <a:noFill/>
        </p:spPr>
        <p:txBody>
          <a:bodyPr wrap="none" lIns="0" tIns="0" rIns="0" bIns="0" rtlCol="0">
            <a:spAutoFit/>
          </a:bodyPr>
          <a:lstStyle/>
          <a:p>
            <a:pPr defTabSz="685775"/>
            <a:r>
              <a:rPr lang="en-US" sz="1500" b="1" dirty="0">
                <a:solidFill>
                  <a:srgbClr val="52C7AA"/>
                </a:solidFill>
                <a:latin typeface="Segoe UI"/>
              </a:rPr>
              <a:t>Transform</a:t>
            </a:r>
          </a:p>
        </p:txBody>
      </p:sp>
      <p:sp>
        <p:nvSpPr>
          <p:cNvPr id="22" name="TextBox 21">
            <a:extLst>
              <a:ext uri="{FF2B5EF4-FFF2-40B4-BE49-F238E27FC236}">
                <a16:creationId xmlns:a16="http://schemas.microsoft.com/office/drawing/2014/main" id="{13E6E2E6-8E86-38CB-97C1-3EBAA68786D6}"/>
              </a:ext>
            </a:extLst>
          </p:cNvPr>
          <p:cNvSpPr txBox="1"/>
          <p:nvPr/>
        </p:nvSpPr>
        <p:spPr>
          <a:xfrm>
            <a:off x="5275299" y="4268280"/>
            <a:ext cx="752514" cy="184666"/>
          </a:xfrm>
          <a:prstGeom prst="rect">
            <a:avLst/>
          </a:prstGeom>
          <a:noFill/>
        </p:spPr>
        <p:txBody>
          <a:bodyPr wrap="none" lIns="0" tIns="0" rIns="0" bIns="0" rtlCol="0">
            <a:spAutoFit/>
          </a:bodyPr>
          <a:lstStyle/>
          <a:p>
            <a:pPr defTabSz="685775"/>
            <a:r>
              <a:rPr lang="en-US" sz="1200" dirty="0">
                <a:solidFill>
                  <a:srgbClr val="2F2F2F"/>
                </a:solidFill>
                <a:latin typeface="Segoe UI"/>
              </a:rPr>
              <a:t>Procedures</a:t>
            </a:r>
          </a:p>
        </p:txBody>
      </p:sp>
      <p:grpSp>
        <p:nvGrpSpPr>
          <p:cNvPr id="11" name="Group 10" descr="A arrow connecting Mounts and Pipelines &amp; Dataflows to Data Warehouses">
            <a:extLst>
              <a:ext uri="{FF2B5EF4-FFF2-40B4-BE49-F238E27FC236}">
                <a16:creationId xmlns:a16="http://schemas.microsoft.com/office/drawing/2014/main" id="{13293C82-BC27-1888-1DA9-418646D667B9}"/>
              </a:ext>
            </a:extLst>
          </p:cNvPr>
          <p:cNvGrpSpPr/>
          <p:nvPr/>
        </p:nvGrpSpPr>
        <p:grpSpPr>
          <a:xfrm>
            <a:off x="4112044" y="2456492"/>
            <a:ext cx="874487" cy="1166154"/>
            <a:chOff x="5482724" y="3275323"/>
            <a:chExt cx="1165983" cy="1554872"/>
          </a:xfrm>
        </p:grpSpPr>
        <p:cxnSp>
          <p:nvCxnSpPr>
            <p:cNvPr id="80" name="Elbow Connector 79">
              <a:extLst>
                <a:ext uri="{FF2B5EF4-FFF2-40B4-BE49-F238E27FC236}">
                  <a16:creationId xmlns:a16="http://schemas.microsoft.com/office/drawing/2014/main" id="{92AD5016-FE6C-BC80-5CEE-861DF76C2D20}"/>
                </a:ext>
              </a:extLst>
            </p:cNvPr>
            <p:cNvCxnSpPr>
              <a:cxnSpLocks/>
            </p:cNvCxnSpPr>
            <p:nvPr/>
          </p:nvCxnSpPr>
          <p:spPr>
            <a:xfrm flipV="1">
              <a:off x="5482725" y="3275606"/>
              <a:ext cx="1165982" cy="1554589"/>
            </a:xfrm>
            <a:prstGeom prst="bentConnector3">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DB071139-E10A-E5AE-83E6-D00AEC640EE6}"/>
                </a:ext>
              </a:extLst>
            </p:cNvPr>
            <p:cNvCxnSpPr>
              <a:cxnSpLocks/>
            </p:cNvCxnSpPr>
            <p:nvPr/>
          </p:nvCxnSpPr>
          <p:spPr>
            <a:xfrm>
              <a:off x="5482724" y="3275323"/>
              <a:ext cx="1165983" cy="28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F5F818B4-10B3-99D8-94B0-1D80EE948082}"/>
              </a:ext>
            </a:extLst>
          </p:cNvPr>
          <p:cNvSpPr txBox="1"/>
          <p:nvPr/>
        </p:nvSpPr>
        <p:spPr>
          <a:xfrm>
            <a:off x="7474966" y="1330445"/>
            <a:ext cx="633187" cy="230832"/>
          </a:xfrm>
          <a:prstGeom prst="rect">
            <a:avLst/>
          </a:prstGeom>
          <a:noFill/>
        </p:spPr>
        <p:txBody>
          <a:bodyPr wrap="none" lIns="0" tIns="0" rIns="0" bIns="0" rtlCol="0">
            <a:spAutoFit/>
          </a:bodyPr>
          <a:lstStyle/>
          <a:p>
            <a:pPr algn="ctr" defTabSz="685775"/>
            <a:r>
              <a:rPr lang="en-US" sz="1500" b="1" dirty="0">
                <a:solidFill>
                  <a:srgbClr val="52C7AA"/>
                </a:solidFill>
                <a:latin typeface="Segoe UI"/>
              </a:rPr>
              <a:t>Expose</a:t>
            </a:r>
          </a:p>
        </p:txBody>
      </p:sp>
      <p:pic>
        <p:nvPicPr>
          <p:cNvPr id="65" name="Picture 64" descr="Power BI Logo">
            <a:extLst>
              <a:ext uri="{FF2B5EF4-FFF2-40B4-BE49-F238E27FC236}">
                <a16:creationId xmlns:a16="http://schemas.microsoft.com/office/drawing/2014/main" id="{07D5C99D-CD0F-ABAC-DAEA-F36272DCFD66}"/>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7600411" y="1920964"/>
            <a:ext cx="382298" cy="382298"/>
          </a:xfrm>
          <a:prstGeom prst="rect">
            <a:avLst/>
          </a:prstGeom>
        </p:spPr>
      </p:pic>
      <p:sp>
        <p:nvSpPr>
          <p:cNvPr id="77" name="TextBox 76">
            <a:extLst>
              <a:ext uri="{FF2B5EF4-FFF2-40B4-BE49-F238E27FC236}">
                <a16:creationId xmlns:a16="http://schemas.microsoft.com/office/drawing/2014/main" id="{E3C7590F-512C-855E-CF29-9F0375457621}"/>
              </a:ext>
            </a:extLst>
          </p:cNvPr>
          <p:cNvSpPr txBox="1"/>
          <p:nvPr/>
        </p:nvSpPr>
        <p:spPr>
          <a:xfrm>
            <a:off x="7683356" y="2364371"/>
            <a:ext cx="216406" cy="184666"/>
          </a:xfrm>
          <a:prstGeom prst="rect">
            <a:avLst/>
          </a:prstGeom>
          <a:noFill/>
        </p:spPr>
        <p:txBody>
          <a:bodyPr wrap="none" lIns="0" tIns="0" rIns="0" bIns="0" rtlCol="0">
            <a:spAutoFit/>
          </a:bodyPr>
          <a:lstStyle/>
          <a:p>
            <a:pPr algn="ctr" defTabSz="685775"/>
            <a:r>
              <a:rPr lang="en-US" sz="1200" dirty="0">
                <a:solidFill>
                  <a:srgbClr val="2F2F2F"/>
                </a:solidFill>
                <a:latin typeface="Segoe UI"/>
              </a:rPr>
              <a:t>PBI</a:t>
            </a:r>
          </a:p>
        </p:txBody>
      </p:sp>
      <p:sp>
        <p:nvSpPr>
          <p:cNvPr id="25" name="server" title="Icon of a server tower">
            <a:extLst>
              <a:ext uri="{FF2B5EF4-FFF2-40B4-BE49-F238E27FC236}">
                <a16:creationId xmlns:a16="http://schemas.microsoft.com/office/drawing/2014/main" id="{F7E821C8-E6D5-8287-8CCC-29BD5DF36BC9}"/>
              </a:ext>
            </a:extLst>
          </p:cNvPr>
          <p:cNvSpPr>
            <a:spLocks noChangeAspect="1" noEditPoints="1"/>
          </p:cNvSpPr>
          <p:nvPr/>
        </p:nvSpPr>
        <p:spPr bwMode="auto">
          <a:xfrm>
            <a:off x="7719345" y="3034542"/>
            <a:ext cx="144427" cy="27432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a:endParaRPr lang="en-US" sz="675">
              <a:gradFill>
                <a:gsLst>
                  <a:gs pos="0">
                    <a:srgbClr val="505050"/>
                  </a:gs>
                  <a:gs pos="100000">
                    <a:srgbClr val="505050"/>
                  </a:gs>
                </a:gsLst>
                <a:lin ang="5400000" scaled="1"/>
              </a:gradFill>
              <a:latin typeface="Segoe UI"/>
            </a:endParaRPr>
          </a:p>
        </p:txBody>
      </p:sp>
      <p:sp>
        <p:nvSpPr>
          <p:cNvPr id="23" name="TextBox 22">
            <a:extLst>
              <a:ext uri="{FF2B5EF4-FFF2-40B4-BE49-F238E27FC236}">
                <a16:creationId xmlns:a16="http://schemas.microsoft.com/office/drawing/2014/main" id="{6C6377A7-B569-777A-732F-4F426EB69B2E}"/>
              </a:ext>
            </a:extLst>
          </p:cNvPr>
          <p:cNvSpPr txBox="1"/>
          <p:nvPr/>
        </p:nvSpPr>
        <p:spPr>
          <a:xfrm>
            <a:off x="7414314" y="3431330"/>
            <a:ext cx="756874" cy="184666"/>
          </a:xfrm>
          <a:prstGeom prst="rect">
            <a:avLst/>
          </a:prstGeom>
          <a:noFill/>
        </p:spPr>
        <p:txBody>
          <a:bodyPr wrap="none" lIns="0" tIns="0" rIns="0" bIns="0" rtlCol="0">
            <a:spAutoFit/>
          </a:bodyPr>
          <a:lstStyle/>
          <a:p>
            <a:pPr defTabSz="685775"/>
            <a:r>
              <a:rPr lang="en-US" sz="1200">
                <a:solidFill>
                  <a:srgbClr val="2F2F2F"/>
                </a:solidFill>
                <a:latin typeface="Segoe UI"/>
              </a:rPr>
              <a:t>Warehouse</a:t>
            </a:r>
          </a:p>
        </p:txBody>
      </p:sp>
      <p:grpSp>
        <p:nvGrpSpPr>
          <p:cNvPr id="12" name="Group 11" descr="A arrow connecting Data Warehouses to PBI and Lake Warehouse">
            <a:extLst>
              <a:ext uri="{FF2B5EF4-FFF2-40B4-BE49-F238E27FC236}">
                <a16:creationId xmlns:a16="http://schemas.microsoft.com/office/drawing/2014/main" id="{7B952598-510C-0FE8-63CA-9D96E3EFC775}"/>
              </a:ext>
            </a:extLst>
          </p:cNvPr>
          <p:cNvGrpSpPr/>
          <p:nvPr/>
        </p:nvGrpSpPr>
        <p:grpSpPr>
          <a:xfrm>
            <a:off x="6358131" y="2364160"/>
            <a:ext cx="747628" cy="1166153"/>
            <a:chOff x="8477507" y="3152213"/>
            <a:chExt cx="996837" cy="1554871"/>
          </a:xfrm>
        </p:grpSpPr>
        <p:cxnSp>
          <p:nvCxnSpPr>
            <p:cNvPr id="82" name="Elbow Connector 81">
              <a:extLst>
                <a:ext uri="{FF2B5EF4-FFF2-40B4-BE49-F238E27FC236}">
                  <a16:creationId xmlns:a16="http://schemas.microsoft.com/office/drawing/2014/main" id="{72C77F46-D50E-ACA1-5F8B-F2DEAE64A814}"/>
                </a:ext>
              </a:extLst>
            </p:cNvPr>
            <p:cNvCxnSpPr>
              <a:cxnSpLocks/>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72CF3BC-E9FB-AA68-B0AD-8ED26B4EBD54}"/>
                </a:ext>
              </a:extLst>
            </p:cNvPr>
            <p:cNvCxnSpPr>
              <a:cxnSpLocks/>
            </p:cNvCxnSpPr>
            <p:nvPr/>
          </p:nvCxnSpPr>
          <p:spPr>
            <a:xfrm flipV="1">
              <a:off x="8477507" y="3152213"/>
              <a:ext cx="996837" cy="12339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842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500"/>
                                        <p:tgtEl>
                                          <p:spTgt spid="8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324DD-BD15-9982-7893-22B8D0237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FE8E63-ACB9-FFFA-ABBD-8B6879DD715F}"/>
              </a:ext>
            </a:extLst>
          </p:cNvPr>
          <p:cNvSpPr>
            <a:spLocks noGrp="1"/>
          </p:cNvSpPr>
          <p:nvPr>
            <p:ph type="title"/>
          </p:nvPr>
        </p:nvSpPr>
        <p:spPr/>
        <p:txBody>
          <a:bodyPr/>
          <a:lstStyle/>
          <a:p>
            <a:r>
              <a:rPr lang="en-US" dirty="0"/>
              <a:t>Delta Format @ Heart of One Lake</a:t>
            </a:r>
          </a:p>
        </p:txBody>
      </p:sp>
      <p:sp>
        <p:nvSpPr>
          <p:cNvPr id="4" name="Text Placeholder 2">
            <a:extLst>
              <a:ext uri="{FF2B5EF4-FFF2-40B4-BE49-F238E27FC236}">
                <a16:creationId xmlns:a16="http://schemas.microsoft.com/office/drawing/2014/main" id="{3ABE4B2F-6134-C779-41F3-9B264F543767}"/>
              </a:ext>
            </a:extLst>
          </p:cNvPr>
          <p:cNvSpPr txBox="1">
            <a:spLocks/>
          </p:cNvSpPr>
          <p:nvPr/>
        </p:nvSpPr>
        <p:spPr>
          <a:xfrm>
            <a:off x="214527" y="1225937"/>
            <a:ext cx="8742652" cy="343277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a:p>
            <a:endParaRPr lang="en-US" dirty="0"/>
          </a:p>
        </p:txBody>
      </p:sp>
      <p:pic>
        <p:nvPicPr>
          <p:cNvPr id="6" name="Picture 5" descr="A screenshot of a computer&#10;&#10;Description automatically generated">
            <a:extLst>
              <a:ext uri="{FF2B5EF4-FFF2-40B4-BE49-F238E27FC236}">
                <a16:creationId xmlns:a16="http://schemas.microsoft.com/office/drawing/2014/main" id="{E7EDA501-CE5B-9DDE-D80A-F1C92E331151}"/>
              </a:ext>
            </a:extLst>
          </p:cNvPr>
          <p:cNvPicPr>
            <a:picLocks noChangeAspect="1"/>
          </p:cNvPicPr>
          <p:nvPr/>
        </p:nvPicPr>
        <p:blipFill>
          <a:blip r:embed="rId2"/>
          <a:stretch>
            <a:fillRect/>
          </a:stretch>
        </p:blipFill>
        <p:spPr>
          <a:xfrm>
            <a:off x="1849520" y="1167483"/>
            <a:ext cx="5500374" cy="3338562"/>
          </a:xfrm>
          <a:prstGeom prst="rect">
            <a:avLst/>
          </a:prstGeom>
        </p:spPr>
      </p:pic>
    </p:spTree>
    <p:extLst>
      <p:ext uri="{BB962C8B-B14F-4D97-AF65-F5344CB8AC3E}">
        <p14:creationId xmlns:p14="http://schemas.microsoft.com/office/powerpoint/2010/main" val="3379782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36AD8-124C-3593-A5A6-749B5B975C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5C2C4C-8278-C471-EE09-7D18A42735CB}"/>
              </a:ext>
            </a:extLst>
          </p:cNvPr>
          <p:cNvSpPr>
            <a:spLocks noGrp="1"/>
          </p:cNvSpPr>
          <p:nvPr>
            <p:ph type="title"/>
          </p:nvPr>
        </p:nvSpPr>
        <p:spPr/>
        <p:txBody>
          <a:bodyPr/>
          <a:lstStyle/>
          <a:p>
            <a:r>
              <a:rPr lang="en-US" dirty="0"/>
              <a:t>Data Ingestion – Third Party Tools</a:t>
            </a:r>
          </a:p>
        </p:txBody>
      </p:sp>
      <p:sp>
        <p:nvSpPr>
          <p:cNvPr id="4" name="Text Placeholder 2">
            <a:extLst>
              <a:ext uri="{FF2B5EF4-FFF2-40B4-BE49-F238E27FC236}">
                <a16:creationId xmlns:a16="http://schemas.microsoft.com/office/drawing/2014/main" id="{03BDF9B2-BB64-EF8C-F026-BDFC76A63D8E}"/>
              </a:ext>
            </a:extLst>
          </p:cNvPr>
          <p:cNvSpPr txBox="1">
            <a:spLocks/>
          </p:cNvSpPr>
          <p:nvPr/>
        </p:nvSpPr>
        <p:spPr>
          <a:xfrm>
            <a:off x="214527" y="1225937"/>
            <a:ext cx="8742652" cy="343277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a:p>
            <a:endParaRPr lang="en-US" dirty="0"/>
          </a:p>
        </p:txBody>
      </p:sp>
      <p:pic>
        <p:nvPicPr>
          <p:cNvPr id="5" name="Picture 4">
            <a:extLst>
              <a:ext uri="{FF2B5EF4-FFF2-40B4-BE49-F238E27FC236}">
                <a16:creationId xmlns:a16="http://schemas.microsoft.com/office/drawing/2014/main" id="{6E6ECC3C-F62C-205C-A3EF-C993955FDF9E}"/>
              </a:ext>
            </a:extLst>
          </p:cNvPr>
          <p:cNvPicPr>
            <a:picLocks noChangeAspect="1"/>
          </p:cNvPicPr>
          <p:nvPr/>
        </p:nvPicPr>
        <p:blipFill>
          <a:blip r:embed="rId2"/>
          <a:stretch>
            <a:fillRect/>
          </a:stretch>
        </p:blipFill>
        <p:spPr>
          <a:xfrm>
            <a:off x="4266193" y="1387843"/>
            <a:ext cx="4375893" cy="3108960"/>
          </a:xfrm>
          <a:prstGeom prst="rect">
            <a:avLst/>
          </a:prstGeom>
        </p:spPr>
      </p:pic>
      <p:sp>
        <p:nvSpPr>
          <p:cNvPr id="7" name="Text Placeholder 2">
            <a:extLst>
              <a:ext uri="{FF2B5EF4-FFF2-40B4-BE49-F238E27FC236}">
                <a16:creationId xmlns:a16="http://schemas.microsoft.com/office/drawing/2014/main" id="{5FFFBCBC-A6FC-94F0-6213-C0A1883F612B}"/>
              </a:ext>
            </a:extLst>
          </p:cNvPr>
          <p:cNvSpPr txBox="1">
            <a:spLocks/>
          </p:cNvSpPr>
          <p:nvPr/>
        </p:nvSpPr>
        <p:spPr>
          <a:xfrm>
            <a:off x="394637" y="1387843"/>
            <a:ext cx="3339163" cy="3036332"/>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b="1" dirty="0">
                <a:solidFill>
                  <a:srgbClr val="0070C0"/>
                </a:solidFill>
              </a:rPr>
              <a:t>Fivetran</a:t>
            </a:r>
          </a:p>
          <a:p>
            <a:pPr marL="0" indent="0">
              <a:buNone/>
            </a:pPr>
            <a:endParaRPr lang="en-US" sz="1800" dirty="0"/>
          </a:p>
          <a:p>
            <a:r>
              <a:rPr lang="en-US" sz="1800" dirty="0"/>
              <a:t>Let someone else worry about the EL into one lake.</a:t>
            </a:r>
          </a:p>
          <a:p>
            <a:endParaRPr lang="en-US" sz="1800" dirty="0"/>
          </a:p>
          <a:p>
            <a:r>
              <a:rPr lang="en-US" sz="1800" dirty="0"/>
              <a:t>Supports type 1 slowly changing dimensions.</a:t>
            </a:r>
          </a:p>
          <a:p>
            <a:endParaRPr lang="en-US" sz="1800" dirty="0"/>
          </a:p>
          <a:p>
            <a:r>
              <a:rPr lang="en-US" sz="1800" dirty="0"/>
              <a:t>Can surface data into warehouse using SQL analytics endpoint. </a:t>
            </a:r>
          </a:p>
        </p:txBody>
      </p:sp>
    </p:spTree>
    <p:extLst>
      <p:ext uri="{BB962C8B-B14F-4D97-AF65-F5344CB8AC3E}">
        <p14:creationId xmlns:p14="http://schemas.microsoft.com/office/powerpoint/2010/main" val="2305628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3760A-4874-CCE4-F033-7FD35DAEAE2E}"/>
              </a:ext>
            </a:extLst>
          </p:cNvPr>
          <p:cNvSpPr>
            <a:spLocks noGrp="1"/>
          </p:cNvSpPr>
          <p:nvPr>
            <p:ph type="title"/>
          </p:nvPr>
        </p:nvSpPr>
        <p:spPr/>
        <p:txBody>
          <a:bodyPr/>
          <a:lstStyle/>
          <a:p>
            <a:r>
              <a:rPr lang="en-US" dirty="0"/>
              <a:t>Metadata driven design</a:t>
            </a:r>
          </a:p>
        </p:txBody>
      </p:sp>
      <p:pic>
        <p:nvPicPr>
          <p:cNvPr id="4" name="Picture 3" descr="A diagram of a warehouse&#10;&#10;AI-generated content may be incorrect.">
            <a:extLst>
              <a:ext uri="{FF2B5EF4-FFF2-40B4-BE49-F238E27FC236}">
                <a16:creationId xmlns:a16="http://schemas.microsoft.com/office/drawing/2014/main" id="{82DA8AC1-AA62-3F41-A90F-06FD3040A524}"/>
              </a:ext>
            </a:extLst>
          </p:cNvPr>
          <p:cNvPicPr>
            <a:picLocks noChangeAspect="1"/>
          </p:cNvPicPr>
          <p:nvPr/>
        </p:nvPicPr>
        <p:blipFill>
          <a:blip r:embed="rId2"/>
          <a:stretch>
            <a:fillRect/>
          </a:stretch>
        </p:blipFill>
        <p:spPr>
          <a:xfrm>
            <a:off x="4128740" y="1137787"/>
            <a:ext cx="4640121" cy="3536790"/>
          </a:xfrm>
          <a:prstGeom prst="rect">
            <a:avLst/>
          </a:prstGeom>
        </p:spPr>
      </p:pic>
      <p:sp>
        <p:nvSpPr>
          <p:cNvPr id="5" name="Text Placeholder 2">
            <a:extLst>
              <a:ext uri="{FF2B5EF4-FFF2-40B4-BE49-F238E27FC236}">
                <a16:creationId xmlns:a16="http://schemas.microsoft.com/office/drawing/2014/main" id="{70AAEA2A-C022-AAB5-7DDA-84E36E1BE0D3}"/>
              </a:ext>
            </a:extLst>
          </p:cNvPr>
          <p:cNvSpPr txBox="1">
            <a:spLocks/>
          </p:cNvSpPr>
          <p:nvPr/>
        </p:nvSpPr>
        <p:spPr>
          <a:xfrm>
            <a:off x="394637" y="1387843"/>
            <a:ext cx="3339163" cy="3036332"/>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b="1" dirty="0">
                <a:solidFill>
                  <a:srgbClr val="0070C0"/>
                </a:solidFill>
              </a:rPr>
              <a:t>Fabric</a:t>
            </a:r>
          </a:p>
          <a:p>
            <a:pPr marL="0" indent="0">
              <a:buNone/>
            </a:pPr>
            <a:endParaRPr lang="en-US" sz="1800" dirty="0"/>
          </a:p>
          <a:p>
            <a:r>
              <a:rPr lang="en-US" sz="1800" dirty="0"/>
              <a:t>Copy activity is the main action to ingest data.</a:t>
            </a:r>
          </a:p>
          <a:p>
            <a:endParaRPr lang="en-US" sz="1800" dirty="0"/>
          </a:p>
          <a:p>
            <a:r>
              <a:rPr lang="en-US" sz="1800" dirty="0"/>
              <a:t>Use schemas for data quality.</a:t>
            </a:r>
          </a:p>
          <a:p>
            <a:endParaRPr lang="en-US" sz="1800" dirty="0"/>
          </a:p>
          <a:p>
            <a:r>
              <a:rPr lang="en-US" sz="1800" dirty="0"/>
              <a:t>Use schemas for point in time builds.</a:t>
            </a:r>
          </a:p>
          <a:p>
            <a:endParaRPr lang="en-US" sz="1800" dirty="0"/>
          </a:p>
          <a:p>
            <a:r>
              <a:rPr lang="en-US" sz="1800" dirty="0"/>
              <a:t>Alter views to review newly ingested or calculated data.</a:t>
            </a:r>
          </a:p>
        </p:txBody>
      </p:sp>
    </p:spTree>
    <p:extLst>
      <p:ext uri="{BB962C8B-B14F-4D97-AF65-F5344CB8AC3E}">
        <p14:creationId xmlns:p14="http://schemas.microsoft.com/office/powerpoint/2010/main" val="568886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47A59-4FA7-55AF-0100-D98F5B373E43}"/>
              </a:ext>
            </a:extLst>
          </p:cNvPr>
          <p:cNvSpPr>
            <a:spLocks noGrp="1"/>
          </p:cNvSpPr>
          <p:nvPr>
            <p:ph type="title"/>
          </p:nvPr>
        </p:nvSpPr>
        <p:spPr/>
        <p:txBody>
          <a:bodyPr/>
          <a:lstStyle/>
          <a:p>
            <a:r>
              <a:rPr lang="en-US" dirty="0"/>
              <a:t>Various Schemas</a:t>
            </a:r>
          </a:p>
        </p:txBody>
      </p:sp>
      <p:graphicFrame>
        <p:nvGraphicFramePr>
          <p:cNvPr id="6" name="Table 5">
            <a:extLst>
              <a:ext uri="{FF2B5EF4-FFF2-40B4-BE49-F238E27FC236}">
                <a16:creationId xmlns:a16="http://schemas.microsoft.com/office/drawing/2014/main" id="{0B94AA8B-F04D-D877-A084-1ADE8284F194}"/>
              </a:ext>
            </a:extLst>
          </p:cNvPr>
          <p:cNvGraphicFramePr>
            <a:graphicFrameLocks noGrp="1"/>
          </p:cNvGraphicFramePr>
          <p:nvPr>
            <p:extLst>
              <p:ext uri="{D42A27DB-BD31-4B8C-83A1-F6EECF244321}">
                <p14:modId xmlns:p14="http://schemas.microsoft.com/office/powerpoint/2010/main" val="1170973145"/>
              </p:ext>
            </p:extLst>
          </p:nvPr>
        </p:nvGraphicFramePr>
        <p:xfrm>
          <a:off x="3634740" y="1368082"/>
          <a:ext cx="5339739" cy="2950261"/>
        </p:xfrm>
        <a:graphic>
          <a:graphicData uri="http://schemas.openxmlformats.org/drawingml/2006/table">
            <a:tbl>
              <a:tblPr firstRow="1" firstCol="1" bandRow="1"/>
              <a:tblGrid>
                <a:gridCol w="1808895">
                  <a:extLst>
                    <a:ext uri="{9D8B030D-6E8A-4147-A177-3AD203B41FA5}">
                      <a16:colId xmlns:a16="http://schemas.microsoft.com/office/drawing/2014/main" val="2883936448"/>
                    </a:ext>
                  </a:extLst>
                </a:gridCol>
                <a:gridCol w="3530844">
                  <a:extLst>
                    <a:ext uri="{9D8B030D-6E8A-4147-A177-3AD203B41FA5}">
                      <a16:colId xmlns:a16="http://schemas.microsoft.com/office/drawing/2014/main" val="1457687516"/>
                    </a:ext>
                  </a:extLst>
                </a:gridCol>
              </a:tblGrid>
              <a:tr h="408762">
                <a:tc>
                  <a:txBody>
                    <a:bodyPr/>
                    <a:lstStyle/>
                    <a:p>
                      <a:pPr marL="0" marR="0">
                        <a:lnSpc>
                          <a:spcPct val="107000"/>
                        </a:lnSpc>
                        <a:spcAft>
                          <a:spcPts val="800"/>
                        </a:spcAft>
                      </a:pPr>
                      <a:r>
                        <a:rPr lang="en-US" sz="1000"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Schema Name</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8"/>
                    </a:solidFill>
                  </a:tcPr>
                </a:tc>
                <a:tc>
                  <a:txBody>
                    <a:bodyPr/>
                    <a:lstStyle/>
                    <a:p>
                      <a:pPr marL="0" marR="0">
                        <a:lnSpc>
                          <a:spcPct val="107000"/>
                        </a:lnSpc>
                        <a:spcAft>
                          <a:spcPts val="800"/>
                        </a:spcAft>
                      </a:pPr>
                      <a:r>
                        <a:rPr lang="en-US" sz="1000"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Description</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 </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1298167712"/>
                  </a:ext>
                </a:extLst>
              </a:tr>
              <a:tr h="361159">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meta</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The metadata tables are used to control the data pipelines.</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83271627"/>
                  </a:ext>
                </a:extLst>
              </a:tr>
              <a:tr h="361159">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raw</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A complete copy of the data.</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7023526"/>
                  </a:ext>
                </a:extLst>
              </a:tr>
              <a:tr h="361159">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stage0</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Contains the most recent incremental data.</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99824457"/>
                  </a:ext>
                </a:extLst>
              </a:tr>
              <a:tr h="361159">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stage1</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Copy of raw table at point in time x.</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95282053"/>
                  </a:ext>
                </a:extLst>
              </a:tr>
              <a:tr h="361159">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stage2</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Copy of raw table at point in time y.</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36602543"/>
                  </a:ext>
                </a:extLst>
              </a:tr>
              <a:tr h="361159">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refined</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0">
                          <a:effectLst/>
                          <a:latin typeface="Aptos" panose="020B0004020202020204" pitchFamily="34" charset="0"/>
                          <a:ea typeface="Times New Roman" panose="02020603050405020304" pitchFamily="18" charset="0"/>
                          <a:cs typeface="Times New Roman" panose="02020603050405020304" pitchFamily="18" charset="0"/>
                        </a:rPr>
                        <a:t>Views that point to a given stage.</a:t>
                      </a:r>
                      <a:endParaRPr lang="en-US" sz="1000" kern="10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2249210"/>
                  </a:ext>
                </a:extLst>
              </a:tr>
              <a:tr h="361159">
                <a:tc>
                  <a:txBody>
                    <a:bodyPr/>
                    <a:lstStyle/>
                    <a:p>
                      <a:pPr marL="0" marR="0">
                        <a:lnSpc>
                          <a:spcPct val="107000"/>
                        </a:lnSpc>
                        <a:spcAft>
                          <a:spcPts val="800"/>
                        </a:spcAft>
                      </a:pPr>
                      <a:r>
                        <a:rPr lang="en-US" sz="1000" kern="0" dirty="0" err="1">
                          <a:effectLst/>
                          <a:latin typeface="Aptos" panose="020B0004020202020204" pitchFamily="34" charset="0"/>
                          <a:ea typeface="Times New Roman" panose="02020603050405020304" pitchFamily="18" charset="0"/>
                          <a:cs typeface="Times New Roman" panose="02020603050405020304" pitchFamily="18" charset="0"/>
                        </a:rPr>
                        <a:t>tmp</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pPr>
                      <a:r>
                        <a:rPr lang="en-US" sz="1000" kern="0" dirty="0">
                          <a:effectLst/>
                          <a:latin typeface="Aptos" panose="020B0004020202020204" pitchFamily="34" charset="0"/>
                          <a:ea typeface="Times New Roman" panose="02020603050405020304" pitchFamily="18" charset="0"/>
                          <a:cs typeface="Times New Roman" panose="02020603050405020304" pitchFamily="18" charset="0"/>
                        </a:rPr>
                        <a:t>Business logic and data aggregation.</a:t>
                      </a: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1717" marR="6171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16438803"/>
                  </a:ext>
                </a:extLst>
              </a:tr>
            </a:tbl>
          </a:graphicData>
        </a:graphic>
      </p:graphicFrame>
      <p:sp>
        <p:nvSpPr>
          <p:cNvPr id="7" name="Rectangle 2">
            <a:extLst>
              <a:ext uri="{FF2B5EF4-FFF2-40B4-BE49-F238E27FC236}">
                <a16:creationId xmlns:a16="http://schemas.microsoft.com/office/drawing/2014/main" id="{9085F20B-093E-8EBA-F497-DFD6B38A168F}"/>
              </a:ext>
            </a:extLst>
          </p:cNvPr>
          <p:cNvSpPr>
            <a:spLocks noChangeArrowheads="1"/>
          </p:cNvSpPr>
          <p:nvPr/>
        </p:nvSpPr>
        <p:spPr bwMode="auto">
          <a:xfrm>
            <a:off x="1709738" y="9874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ext Placeholder 2">
            <a:extLst>
              <a:ext uri="{FF2B5EF4-FFF2-40B4-BE49-F238E27FC236}">
                <a16:creationId xmlns:a16="http://schemas.microsoft.com/office/drawing/2014/main" id="{AFFFBEAF-F51C-05DA-A9B0-A3B90DB1D380}"/>
              </a:ext>
            </a:extLst>
          </p:cNvPr>
          <p:cNvSpPr txBox="1">
            <a:spLocks/>
          </p:cNvSpPr>
          <p:nvPr/>
        </p:nvSpPr>
        <p:spPr>
          <a:xfrm>
            <a:off x="394637" y="1387843"/>
            <a:ext cx="3102943" cy="3036332"/>
          </a:xfrm>
          <a:prstGeom prst="rect">
            <a:avLst/>
          </a:prstGeom>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b="1" dirty="0">
                <a:solidFill>
                  <a:srgbClr val="0070C0"/>
                </a:solidFill>
              </a:rPr>
              <a:t>Schemas</a:t>
            </a:r>
          </a:p>
          <a:p>
            <a:endParaRPr lang="en-US" sz="1800" dirty="0"/>
          </a:p>
          <a:p>
            <a:r>
              <a:rPr lang="en-US" sz="1800" dirty="0"/>
              <a:t>Quality – raw (bronze) and refined (silver/gold).</a:t>
            </a:r>
          </a:p>
          <a:p>
            <a:endParaRPr lang="en-US" sz="1800" dirty="0"/>
          </a:p>
          <a:p>
            <a:r>
              <a:rPr lang="en-US" sz="1800" dirty="0"/>
              <a:t>Meta – controls data pipelines, staging and logging.</a:t>
            </a:r>
          </a:p>
          <a:p>
            <a:endParaRPr lang="en-US" sz="1800" dirty="0"/>
          </a:p>
          <a:p>
            <a:r>
              <a:rPr lang="en-US" sz="1800" dirty="0"/>
              <a:t>Stages – used for incremental loads and rebuilds.</a:t>
            </a:r>
          </a:p>
          <a:p>
            <a:endParaRPr lang="en-US" sz="1800" dirty="0"/>
          </a:p>
          <a:p>
            <a:r>
              <a:rPr lang="en-US" sz="1800" dirty="0" err="1"/>
              <a:t>Tmp</a:t>
            </a:r>
            <a:r>
              <a:rPr lang="en-US" sz="1800" dirty="0"/>
              <a:t> – used to create those gold tables.</a:t>
            </a:r>
          </a:p>
        </p:txBody>
      </p:sp>
    </p:spTree>
    <p:extLst>
      <p:ext uri="{BB962C8B-B14F-4D97-AF65-F5344CB8AC3E}">
        <p14:creationId xmlns:p14="http://schemas.microsoft.com/office/powerpoint/2010/main" val="2802275876"/>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2.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b="1"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3.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4.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E3BFC987ED9DD439BE33B036A2FFF55" ma:contentTypeVersion="9" ma:contentTypeDescription="Create a new document." ma:contentTypeScope="" ma:versionID="ccc5ad4ca152208d453192be90424cec">
  <xsd:schema xmlns:xsd="http://www.w3.org/2001/XMLSchema" xmlns:xs="http://www.w3.org/2001/XMLSchema" xmlns:p="http://schemas.microsoft.com/office/2006/metadata/properties" xmlns:ns2="68201248-332f-4b19-a564-5b53df1aa731" xmlns:ns3="2c4b7055-2425-4510-9a7f-db214c51849b" targetNamespace="http://schemas.microsoft.com/office/2006/metadata/properties" ma:root="true" ma:fieldsID="6a30ff04eee07dcd8c073745cae5653c" ns2:_="" ns3:_="">
    <xsd:import namespace="68201248-332f-4b19-a564-5b53df1aa731"/>
    <xsd:import namespace="2c4b7055-2425-4510-9a7f-db214c51849b"/>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201248-332f-4b19-a564-5b53df1aa731" elementFormDefault="qualified">
    <xsd:import namespace="http://schemas.microsoft.com/office/2006/documentManagement/types"/>
    <xsd:import namespace="http://schemas.microsoft.com/office/infopath/2007/PartnerControls"/>
    <xsd:element name="SharedWithUsers" ma:index="8" nillable="true" ma:displayName="Shared With" ma:description=""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format="DateTim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c4b7055-2425-4510-9a7f-db214c51849b"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4266F-2521-4BD1-B40E-70FEF353EEC2}">
  <ds:schemaRefs>
    <ds:schemaRef ds:uri="http://www.w3.org/XML/1998/namespace"/>
    <ds:schemaRef ds:uri="http://purl.org/dc/elements/1.1/"/>
    <ds:schemaRef ds:uri="http://purl.org/dc/dcmitype/"/>
    <ds:schemaRef ds:uri="http://purl.org/dc/terms/"/>
    <ds:schemaRef ds:uri="68201248-332f-4b19-a564-5b53df1aa731"/>
    <ds:schemaRef ds:uri="http://schemas.microsoft.com/office/infopath/2007/PartnerControls"/>
    <ds:schemaRef ds:uri="http://schemas.microsoft.com/office/2006/documentManagement/types"/>
    <ds:schemaRef ds:uri="http://schemas.openxmlformats.org/package/2006/metadata/core-properties"/>
    <ds:schemaRef ds:uri="2c4b7055-2425-4510-9a7f-db214c51849b"/>
    <ds:schemaRef ds:uri="http://schemas.microsoft.com/office/2006/metadata/properties"/>
  </ds:schemaRefs>
</ds:datastoreItem>
</file>

<file path=customXml/itemProps2.xml><?xml version="1.0" encoding="utf-8"?>
<ds:datastoreItem xmlns:ds="http://schemas.openxmlformats.org/officeDocument/2006/customXml" ds:itemID="{AB3DB80C-1E7C-48F0-9EFD-703222EF80D6}">
  <ds:schemaRefs>
    <ds:schemaRef ds:uri="2c4b7055-2425-4510-9a7f-db214c51849b"/>
    <ds:schemaRef ds:uri="68201248-332f-4b19-a564-5b53df1aa73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A734002-4F6D-49CF-AA2C-43521C1FC708}">
  <ds:schemaRefs>
    <ds:schemaRef ds:uri="http://schemas.microsoft.com/sharepoint/v3/contenttype/forms"/>
  </ds:schemaRefs>
</ds:datastoreItem>
</file>

<file path=docMetadata/LabelInfo.xml><?xml version="1.0" encoding="utf-8"?>
<clbl:labelList xmlns:clbl="http://schemas.microsoft.com/office/2020/mipLabelMetadata">
  <clbl:label id="{f956267e-7d50-46d0-9b27-8f911a5b38ff}" enabled="1" method="Standard" siteId="{6c637512-c417-4e78-9d62-b61258e4b619}" contentBits="0" removed="0"/>
</clbl:labelList>
</file>

<file path=docProps/app.xml><?xml version="1.0" encoding="utf-8"?>
<Properties xmlns="http://schemas.openxmlformats.org/officeDocument/2006/extended-properties" xmlns:vt="http://schemas.openxmlformats.org/officeDocument/2006/docPropsVTypes">
  <TotalTime>5331</TotalTime>
  <Words>1412</Words>
  <Application>Microsoft Office PowerPoint</Application>
  <PresentationFormat>On-screen Show (16:9)</PresentationFormat>
  <Paragraphs>273</Paragraphs>
  <Slides>21</Slides>
  <Notes>3</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21</vt:i4>
      </vt:variant>
    </vt:vector>
  </HeadingPairs>
  <TitlesOfParts>
    <vt:vector size="42" baseType="lpstr">
      <vt:lpstr>Aptos</vt:lpstr>
      <vt:lpstr>Arial</vt:lpstr>
      <vt:lpstr>Calibri</vt:lpstr>
      <vt:lpstr>Calibri Light</vt:lpstr>
      <vt:lpstr>Graphik Meetup</vt:lpstr>
      <vt:lpstr>IBM Plex Sans</vt:lpstr>
      <vt:lpstr>IBM Plex Sans Medium</vt:lpstr>
      <vt:lpstr>IBM Plex Sans SemiBold</vt:lpstr>
      <vt:lpstr>Roboto</vt:lpstr>
      <vt:lpstr>Roboto Regular</vt:lpstr>
      <vt:lpstr>Segoe UI</vt:lpstr>
      <vt:lpstr>Segoe UI Light</vt:lpstr>
      <vt:lpstr>Segoe UI Semibold</vt:lpstr>
      <vt:lpstr>Segoe UI Semilight</vt:lpstr>
      <vt:lpstr>Times New Roman</vt:lpstr>
      <vt:lpstr>Verdana</vt:lpstr>
      <vt:lpstr>Wingdings</vt:lpstr>
      <vt:lpstr>1_Office Theme</vt:lpstr>
      <vt:lpstr>WHITE TEMPLATE</vt:lpstr>
      <vt:lpstr>Redgate theme v2</vt:lpstr>
      <vt:lpstr>PowerPlatform_Toolkit_Blue</vt:lpstr>
      <vt:lpstr>   Analytics Foundation with Fabric Warehouse  </vt:lpstr>
      <vt:lpstr>Purpose</vt:lpstr>
      <vt:lpstr>Topics of Discussion</vt:lpstr>
      <vt:lpstr>Common analytics scenarios</vt:lpstr>
      <vt:lpstr>Data warehouse</vt:lpstr>
      <vt:lpstr>Delta Format @ Heart of One Lake</vt:lpstr>
      <vt:lpstr>Data Ingestion – Third Party Tools</vt:lpstr>
      <vt:lpstr>Metadata driven design</vt:lpstr>
      <vt:lpstr>Various Schemas</vt:lpstr>
      <vt:lpstr>Data Pipelines</vt:lpstr>
      <vt:lpstr>Generative AI</vt:lpstr>
      <vt:lpstr>Objects in Warehouse</vt:lpstr>
      <vt:lpstr>Data Gateway Configuration</vt:lpstr>
      <vt:lpstr>Sample Job Data</vt:lpstr>
      <vt:lpstr>Metadata Objects</vt:lpstr>
      <vt:lpstr>Data Load Pipeline</vt:lpstr>
      <vt:lpstr>Job Execution Pipeline</vt:lpstr>
      <vt:lpstr>Change Table Tracking</vt:lpstr>
      <vt:lpstr>Summary</vt:lpstr>
      <vt:lpstr>References</vt:lpstr>
      <vt:lpstr>Questions /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edit Master title style</dc:title>
  <dc:creator>Microsoft Office User</dc:creator>
  <cp:lastModifiedBy>John Miner</cp:lastModifiedBy>
  <cp:revision>459</cp:revision>
  <dcterms:modified xsi:type="dcterms:W3CDTF">2025-03-18T21:41:23Z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0x010100AE3BFC987ED9DD439BE33B036A2FFF55</vt:lpwstr>
  </property>
</Properties>
</file>